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47"/>
  </p:notesMasterIdLst>
  <p:sldIdLst>
    <p:sldId id="256" r:id="rId2"/>
    <p:sldId id="257" r:id="rId3"/>
    <p:sldId id="290" r:id="rId4"/>
    <p:sldId id="258" r:id="rId5"/>
    <p:sldId id="259" r:id="rId6"/>
    <p:sldId id="261" r:id="rId7"/>
    <p:sldId id="262" r:id="rId8"/>
    <p:sldId id="263" r:id="rId9"/>
    <p:sldId id="260" r:id="rId10"/>
    <p:sldId id="287" r:id="rId11"/>
    <p:sldId id="265" r:id="rId12"/>
    <p:sldId id="266" r:id="rId13"/>
    <p:sldId id="267" r:id="rId14"/>
    <p:sldId id="268" r:id="rId15"/>
    <p:sldId id="301" r:id="rId16"/>
    <p:sldId id="302" r:id="rId17"/>
    <p:sldId id="315" r:id="rId18"/>
    <p:sldId id="303" r:id="rId19"/>
    <p:sldId id="328" r:id="rId20"/>
    <p:sldId id="314" r:id="rId21"/>
    <p:sldId id="317" r:id="rId22"/>
    <p:sldId id="304" r:id="rId23"/>
    <p:sldId id="316" r:id="rId24"/>
    <p:sldId id="305" r:id="rId25"/>
    <p:sldId id="318" r:id="rId26"/>
    <p:sldId id="306" r:id="rId27"/>
    <p:sldId id="320" r:id="rId28"/>
    <p:sldId id="319" r:id="rId29"/>
    <p:sldId id="321" r:id="rId30"/>
    <p:sldId id="326" r:id="rId31"/>
    <p:sldId id="307" r:id="rId32"/>
    <p:sldId id="323" r:id="rId33"/>
    <p:sldId id="308" r:id="rId34"/>
    <p:sldId id="324" r:id="rId35"/>
    <p:sldId id="309" r:id="rId36"/>
    <p:sldId id="325" r:id="rId37"/>
    <p:sldId id="327" r:id="rId38"/>
    <p:sldId id="310" r:id="rId39"/>
    <p:sldId id="311" r:id="rId40"/>
    <p:sldId id="282" r:id="rId41"/>
    <p:sldId id="300" r:id="rId42"/>
    <p:sldId id="284" r:id="rId43"/>
    <p:sldId id="285" r:id="rId44"/>
    <p:sldId id="299" r:id="rId45"/>
    <p:sldId id="331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Rockwell" panose="02060603020205020403" pitchFamily="18" charset="0"/>
      <p:regular r:id="rId54"/>
      <p:bold r:id="rId55"/>
      <p:italic r:id="rId56"/>
      <p:boldItalic r:id="rId57"/>
    </p:embeddedFont>
    <p:embeddedFont>
      <p:font typeface="Times" panose="02020603050405020304" pitchFamily="18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14F78-9B87-5AAC-016C-E21E80484E69}" name="Slagell, Chris" initials="SC" userId="S::cjs814@msstate.edu::b6ff01df-9965-4b75-9b58-8ec0a7113ad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wler, Zoe" initials="FZ" lastIdx="5" clrIdx="0">
    <p:extLst>
      <p:ext uri="{19B8F6BF-5375-455C-9EA6-DF929625EA0E}">
        <p15:presenceInfo xmlns:p15="http://schemas.microsoft.com/office/powerpoint/2012/main" userId="S::zmf39@msstate.edu::e358f549-8da6-4719-a674-ecebd1fc929a" providerId="AD"/>
      </p:ext>
    </p:extLst>
  </p:cmAuthor>
  <p:cmAuthor id="2" name="Slagell, Chris" initials="SC" lastIdx="1" clrIdx="1">
    <p:extLst>
      <p:ext uri="{19B8F6BF-5375-455C-9EA6-DF929625EA0E}">
        <p15:presenceInfo xmlns:p15="http://schemas.microsoft.com/office/powerpoint/2012/main" userId="S::cjs814@msstate.edu::b6ff01df-9965-4b75-9b58-8ec0a7113a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7034D-AC2D-8B76-7B78-A40A8774AAD7}" v="83" dt="2020-11-09T19:49:41.687"/>
    <p1510:client id="{16E7F686-CB53-5DF7-3345-48106F8BB640}" v="271" dt="2020-11-08T19:39:59.207"/>
    <p1510:client id="{1BC62B6B-3CA2-A0C8-6DDF-EE7C3622C342}" v="301" dt="2020-09-28T17:45:08.848"/>
    <p1510:client id="{1ED8C10D-6558-9B8F-7902-716F9F26CB3F}" v="229" dt="2020-10-01T03:15:00.807"/>
    <p1510:client id="{20844067-7C2C-1FFD-3D63-3B7D626C775B}" v="390" dt="2020-10-05T01:54:25.454"/>
    <p1510:client id="{26E67B02-629A-D00F-E53A-056E5AD9E99B}" v="14" dt="2020-09-27T22:01:04.769"/>
    <p1510:client id="{271E5A59-DBDB-4829-B876-FEBFEE5A41A4}" v="77" dt="2020-10-05T05:23:37.758"/>
    <p1510:client id="{29E4E5FC-7738-6A5C-0AF7-2F83B00D8596}" v="365" dt="2020-11-09T16:18:49.529"/>
    <p1510:client id="{32F8C540-D95D-2F74-C337-E5188EF8CDD5}" v="25" dt="2020-10-06T18:32:04.166"/>
    <p1510:client id="{34C15D7E-95BA-113E-F10F-62046ED23EB8}" v="1095" dt="2020-11-08T19:20:22.892"/>
    <p1510:client id="{3F10E631-F1CB-6559-E6C3-55860BD5C0A9}" v="39" dt="2020-11-08T20:19:18.064"/>
    <p1510:client id="{49B34866-6E39-D8D9-1DF6-6BB8D5C182CD}" v="438" dt="2020-11-08T18:32:09.098"/>
    <p1510:client id="{4B3169DA-073E-A754-0169-1C3CB724FCAC}" v="48" dt="2020-10-06T02:10:08.506"/>
    <p1510:client id="{4BB5E74D-CE3A-9A96-26E0-FF1CB7D33B8B}" v="458" dt="2020-10-05T22:48:48.529"/>
    <p1510:client id="{55862120-8E0A-A262-9C53-3B6C3170717E}" v="5" dt="2020-11-10T19:14:32.563"/>
    <p1510:client id="{55E803FC-8B74-BA2B-3902-F54772A9AFB2}" v="2" dt="2020-11-10T20:32:16.910"/>
    <p1510:client id="{5ED93A44-7FD7-02F2-8ABC-8D9849022374}" v="5" dt="2020-10-01T00:15:57.900"/>
    <p1510:client id="{63F91671-E21C-83F9-34DF-290E228FE0F3}" v="453" dt="2020-11-08T19:04:30.145"/>
    <p1510:client id="{6827D608-5B38-31B8-DB18-E5244BA0F251}" v="336" dt="2020-10-05T01:56:23.936"/>
    <p1510:client id="{78BEB139-F55A-42C1-A5E2-29877C01207A}" v="16" dt="2020-09-28T17:45:24.085"/>
    <p1510:client id="{78DB412C-7CF5-6DC7-F65F-89C53A2902A1}" v="45" dt="2020-10-05T22:50:38.448"/>
    <p1510:client id="{7F893E08-5135-66D8-6AF9-88767A7938E0}" v="871" dt="2020-10-01T02:34:32.840"/>
    <p1510:client id="{81846162-5540-41E6-88B4-6B466E795FA6}" v="4" dt="2020-10-01T00:36:01.834"/>
    <p1510:client id="{83AE7050-6D40-1079-3DEE-46F7AACB5128}" v="2" dt="2020-11-08T20:06:05.318"/>
    <p1510:client id="{91606139-987F-2863-9410-EE6856386C8C}" v="1496" dt="2020-11-08T00:16:48.473"/>
    <p1510:client id="{936B12E7-7997-38E7-9DD5-502A2B496253}" v="203" dt="2020-11-09T19:26:38.917"/>
    <p1510:client id="{A6561B1A-ADB1-69FC-FF77-0B22F5846E87}" v="119" dt="2020-10-15T17:50:56.978"/>
    <p1510:client id="{A69A7FD0-E60C-5FC8-B666-F657A62FC8BF}" v="32" dt="2020-09-30T23:55:32.257"/>
    <p1510:client id="{AC0E9E32-32F0-1401-AB7A-839CADECE822}" v="11" dt="2020-09-30T17:59:05.016"/>
    <p1510:client id="{AFF98E55-6166-BA2E-02BC-33F246CAA4DF}" v="706" dt="2020-11-09T02:27:10.564"/>
    <p1510:client id="{B99591A7-B6DF-F51E-C53A-E879EAB54953}" v="1716" dt="2020-11-08T02:19:27.749"/>
    <p1510:client id="{C45A4BB0-1740-F7F8-4B14-BE1AC14D0B6B}" v="31" dt="2020-10-06T13:38:45.831"/>
    <p1510:client id="{C9324CE8-F396-008A-367E-B0A4ABCFEFEE}" v="7" dt="2020-10-05T22:28:12.810"/>
    <p1510:client id="{CBB25E3E-0FFE-538E-7720-0335E2C1BBF2}" v="37" dt="2020-09-30T22:33:58.074"/>
    <p1510:client id="{CDE54329-F58E-9607-6E8F-EF0DEF3CB605}" v="258" dt="2020-10-01T03:17:30.368"/>
    <p1510:client id="{D2D31160-5C1C-FDCB-C1BA-96C921D0EBB1}" v="8" dt="2020-11-10T17:06:28.824"/>
    <p1510:client id="{D40876E6-9C66-48CF-0A4B-1B63301385EC}" v="1767" dt="2020-09-30T23:39:34.308"/>
    <p1510:client id="{D468043C-3E60-30C3-4C2E-75E6C0EAFB7D}" v="935" dt="2020-09-30T23:41:43.650"/>
    <p1510:client id="{E2F1A65E-D59B-9C67-F98D-B6D3D1C05CA9}" v="39" dt="2020-10-01T13:48:46.236"/>
    <p1510:client id="{E634526B-CF93-A38F-8DD2-FA687B1554C8}" v="1013" dt="2020-10-01T02:40:25.184"/>
    <p1510:client id="{EB001C15-B37D-7D0B-CD45-F77FAED4BE2E}" v="267" dt="2020-11-09T00:23:40.696"/>
    <p1510:client id="{F17C4CEE-9D3C-9A16-3AAF-D1DB6912DA6C}" v="1110" dt="2020-10-01T03:16:22.648"/>
    <p1510:client id="{FCABECA9-BDF5-0873-AD13-90E871D2FA76}" v="32" dt="2020-10-01T18:55:03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518DCD-6F44-49AE-BB9C-74126758E214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3104D4-99A7-4275-A2C9-EBF001B12533}">
      <dgm:prSet/>
      <dgm:spPr/>
      <dgm:t>
        <a:bodyPr/>
        <a:lstStyle/>
        <a:p>
          <a:r>
            <a:rPr lang="en-US">
              <a:latin typeface="Times"/>
              <a:cs typeface="Times"/>
            </a:rPr>
            <a:t>Implement fully-functional system</a:t>
          </a:r>
          <a:endParaRPr lang="en-US" b="0" i="0" u="none" strike="noStrike" cap="none" baseline="0" noProof="0">
            <a:solidFill>
              <a:srgbClr val="010000"/>
            </a:solidFill>
            <a:latin typeface="Times"/>
            <a:cs typeface="Times"/>
          </a:endParaRPr>
        </a:p>
      </dgm:t>
    </dgm:pt>
    <dgm:pt modelId="{C12FA76E-9BDA-40BA-8FD9-F967AE6BDCED}" type="parTrans" cxnId="{9F4CEFF1-1307-4605-B3B5-33B8E96544AF}">
      <dgm:prSet/>
      <dgm:spPr/>
      <dgm:t>
        <a:bodyPr/>
        <a:lstStyle/>
        <a:p>
          <a:endParaRPr lang="en-US"/>
        </a:p>
      </dgm:t>
    </dgm:pt>
    <dgm:pt modelId="{E355F7B6-762A-43B7-BCAB-CA5DBF3227C6}" type="sibTrans" cxnId="{9F4CEFF1-1307-4605-B3B5-33B8E96544A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14A65CC-C74D-47DD-88D1-C73F8A42C47E}">
      <dgm:prSet/>
      <dgm:spPr/>
      <dgm:t>
        <a:bodyPr/>
        <a:lstStyle/>
        <a:p>
          <a:r>
            <a:rPr lang="en-US">
              <a:latin typeface="Times"/>
              <a:cs typeface="Times"/>
            </a:rPr>
            <a:t>Refine device design</a:t>
          </a:r>
        </a:p>
      </dgm:t>
    </dgm:pt>
    <dgm:pt modelId="{B10C1783-B4ED-46CF-B1B9-9B4B650CFCF4}" type="parTrans" cxnId="{44EF07F8-A1D0-4864-ABE5-7A8F9987FAAE}">
      <dgm:prSet/>
      <dgm:spPr/>
      <dgm:t>
        <a:bodyPr/>
        <a:lstStyle/>
        <a:p>
          <a:endParaRPr lang="en-US"/>
        </a:p>
      </dgm:t>
    </dgm:pt>
    <dgm:pt modelId="{ABD90A84-FDFD-4EE6-A813-A3531927D580}" type="sibTrans" cxnId="{44EF07F8-A1D0-4864-ABE5-7A8F9987FAA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36047FF-3ACA-4242-9A42-EDAACC86FF7B}">
      <dgm:prSet/>
      <dgm:spPr/>
      <dgm:t>
        <a:bodyPr/>
        <a:lstStyle/>
        <a:p>
          <a:r>
            <a:rPr lang="en-US">
              <a:latin typeface="Times"/>
              <a:cs typeface="Times"/>
            </a:rPr>
            <a:t>Potentially test in outpatient therapy</a:t>
          </a:r>
        </a:p>
      </dgm:t>
    </dgm:pt>
    <dgm:pt modelId="{601F310D-C6B4-475F-A9E1-B9987211D68D}" type="parTrans" cxnId="{0420C804-927B-493D-8444-98F6CB61DC75}">
      <dgm:prSet/>
      <dgm:spPr/>
      <dgm:t>
        <a:bodyPr/>
        <a:lstStyle/>
        <a:p>
          <a:endParaRPr lang="en-US"/>
        </a:p>
      </dgm:t>
    </dgm:pt>
    <dgm:pt modelId="{A290FB54-0612-44AC-9ED7-D2A31F606D55}" type="sibTrans" cxnId="{0420C804-927B-493D-8444-98F6CB61DC7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AC44CA6-26D2-47DB-9C43-038A80B8E255}" type="pres">
      <dgm:prSet presAssocID="{4C518DCD-6F44-49AE-BB9C-74126758E214}" presName="Name0" presStyleCnt="0">
        <dgm:presLayoutVars>
          <dgm:animLvl val="lvl"/>
          <dgm:resizeHandles val="exact"/>
        </dgm:presLayoutVars>
      </dgm:prSet>
      <dgm:spPr/>
    </dgm:pt>
    <dgm:pt modelId="{4673C202-6724-41DE-8CB5-0FCE7DE0E2CD}" type="pres">
      <dgm:prSet presAssocID="{DC3104D4-99A7-4275-A2C9-EBF001B12533}" presName="compositeNode" presStyleCnt="0">
        <dgm:presLayoutVars>
          <dgm:bulletEnabled val="1"/>
        </dgm:presLayoutVars>
      </dgm:prSet>
      <dgm:spPr/>
    </dgm:pt>
    <dgm:pt modelId="{078C961C-0945-4491-A112-53053D6341BB}" type="pres">
      <dgm:prSet presAssocID="{DC3104D4-99A7-4275-A2C9-EBF001B12533}" presName="bgRect" presStyleLbl="bgAccFollowNode1" presStyleIdx="0" presStyleCnt="3"/>
      <dgm:spPr/>
    </dgm:pt>
    <dgm:pt modelId="{F8947B14-7639-4E90-88A8-673C9706D685}" type="pres">
      <dgm:prSet presAssocID="{E355F7B6-762A-43B7-BCAB-CA5DBF3227C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4251896-933A-4E64-B805-8A67BCAE73EA}" type="pres">
      <dgm:prSet presAssocID="{DC3104D4-99A7-4275-A2C9-EBF001B12533}" presName="bottomLine" presStyleLbl="alignNode1" presStyleIdx="1" presStyleCnt="6">
        <dgm:presLayoutVars/>
      </dgm:prSet>
      <dgm:spPr/>
    </dgm:pt>
    <dgm:pt modelId="{B435A30B-2BDC-42D0-91B4-2BCFA7F9BE2B}" type="pres">
      <dgm:prSet presAssocID="{DC3104D4-99A7-4275-A2C9-EBF001B12533}" presName="nodeText" presStyleLbl="bgAccFollowNode1" presStyleIdx="0" presStyleCnt="3">
        <dgm:presLayoutVars>
          <dgm:bulletEnabled val="1"/>
        </dgm:presLayoutVars>
      </dgm:prSet>
      <dgm:spPr/>
    </dgm:pt>
    <dgm:pt modelId="{C207FBCF-1FD1-452B-81E9-CB5B49523394}" type="pres">
      <dgm:prSet presAssocID="{E355F7B6-762A-43B7-BCAB-CA5DBF3227C6}" presName="sibTrans" presStyleCnt="0"/>
      <dgm:spPr/>
    </dgm:pt>
    <dgm:pt modelId="{F9A967F8-24DC-4B7E-BEB2-9C68ED372829}" type="pres">
      <dgm:prSet presAssocID="{614A65CC-C74D-47DD-88D1-C73F8A42C47E}" presName="compositeNode" presStyleCnt="0">
        <dgm:presLayoutVars>
          <dgm:bulletEnabled val="1"/>
        </dgm:presLayoutVars>
      </dgm:prSet>
      <dgm:spPr/>
    </dgm:pt>
    <dgm:pt modelId="{A0D2B718-0196-4CD5-936B-11F3E9F3C49A}" type="pres">
      <dgm:prSet presAssocID="{614A65CC-C74D-47DD-88D1-C73F8A42C47E}" presName="bgRect" presStyleLbl="bgAccFollowNode1" presStyleIdx="1" presStyleCnt="3"/>
      <dgm:spPr/>
    </dgm:pt>
    <dgm:pt modelId="{6B9C3C6A-C8D7-4DAB-B9B2-081B09A6C2BE}" type="pres">
      <dgm:prSet presAssocID="{ABD90A84-FDFD-4EE6-A813-A3531927D58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3433ACE-FD5B-4094-A8EC-A0E206DF95CB}" type="pres">
      <dgm:prSet presAssocID="{614A65CC-C74D-47DD-88D1-C73F8A42C47E}" presName="bottomLine" presStyleLbl="alignNode1" presStyleIdx="3" presStyleCnt="6">
        <dgm:presLayoutVars/>
      </dgm:prSet>
      <dgm:spPr/>
    </dgm:pt>
    <dgm:pt modelId="{169CB03E-87DC-499D-8AA8-8B85E2002137}" type="pres">
      <dgm:prSet presAssocID="{614A65CC-C74D-47DD-88D1-C73F8A42C47E}" presName="nodeText" presStyleLbl="bgAccFollowNode1" presStyleIdx="1" presStyleCnt="3">
        <dgm:presLayoutVars>
          <dgm:bulletEnabled val="1"/>
        </dgm:presLayoutVars>
      </dgm:prSet>
      <dgm:spPr/>
    </dgm:pt>
    <dgm:pt modelId="{B27C69BD-193A-4A42-95CA-B37337A69031}" type="pres">
      <dgm:prSet presAssocID="{ABD90A84-FDFD-4EE6-A813-A3531927D580}" presName="sibTrans" presStyleCnt="0"/>
      <dgm:spPr/>
    </dgm:pt>
    <dgm:pt modelId="{612C4241-ADC3-4B43-858F-4F0457035297}" type="pres">
      <dgm:prSet presAssocID="{136047FF-3ACA-4242-9A42-EDAACC86FF7B}" presName="compositeNode" presStyleCnt="0">
        <dgm:presLayoutVars>
          <dgm:bulletEnabled val="1"/>
        </dgm:presLayoutVars>
      </dgm:prSet>
      <dgm:spPr/>
    </dgm:pt>
    <dgm:pt modelId="{287E5E44-A811-48F6-B242-766558AA4458}" type="pres">
      <dgm:prSet presAssocID="{136047FF-3ACA-4242-9A42-EDAACC86FF7B}" presName="bgRect" presStyleLbl="bgAccFollowNode1" presStyleIdx="2" presStyleCnt="3"/>
      <dgm:spPr/>
    </dgm:pt>
    <dgm:pt modelId="{B8235BD1-F213-47B3-94FE-D96BF91CFFED}" type="pres">
      <dgm:prSet presAssocID="{A290FB54-0612-44AC-9ED7-D2A31F606D5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1849B09-ED82-43A5-BFE7-3DCC397610A7}" type="pres">
      <dgm:prSet presAssocID="{136047FF-3ACA-4242-9A42-EDAACC86FF7B}" presName="bottomLine" presStyleLbl="alignNode1" presStyleIdx="5" presStyleCnt="6">
        <dgm:presLayoutVars/>
      </dgm:prSet>
      <dgm:spPr/>
    </dgm:pt>
    <dgm:pt modelId="{480B8CC5-FE7A-416F-9C8A-030049061AAB}" type="pres">
      <dgm:prSet presAssocID="{136047FF-3ACA-4242-9A42-EDAACC86FF7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2470C00-D5E0-470D-B7BB-482FB419C8A5}" type="presOf" srcId="{A290FB54-0612-44AC-9ED7-D2A31F606D55}" destId="{B8235BD1-F213-47B3-94FE-D96BF91CFFED}" srcOrd="0" destOrd="0" presId="urn:microsoft.com/office/officeart/2016/7/layout/BasicLinearProcessNumbered"/>
    <dgm:cxn modelId="{0420C804-927B-493D-8444-98F6CB61DC75}" srcId="{4C518DCD-6F44-49AE-BB9C-74126758E214}" destId="{136047FF-3ACA-4242-9A42-EDAACC86FF7B}" srcOrd="2" destOrd="0" parTransId="{601F310D-C6B4-475F-A9E1-B9987211D68D}" sibTransId="{A290FB54-0612-44AC-9ED7-D2A31F606D55}"/>
    <dgm:cxn modelId="{4B89720C-DB41-411F-AF2F-540F63EFF8A1}" type="presOf" srcId="{136047FF-3ACA-4242-9A42-EDAACC86FF7B}" destId="{480B8CC5-FE7A-416F-9C8A-030049061AAB}" srcOrd="1" destOrd="0" presId="urn:microsoft.com/office/officeart/2016/7/layout/BasicLinearProcessNumbered"/>
    <dgm:cxn modelId="{1A347F1A-2D90-47F1-A7C7-D51942F27F4D}" type="presOf" srcId="{614A65CC-C74D-47DD-88D1-C73F8A42C47E}" destId="{169CB03E-87DC-499D-8AA8-8B85E2002137}" srcOrd="1" destOrd="0" presId="urn:microsoft.com/office/officeart/2016/7/layout/BasicLinearProcessNumbered"/>
    <dgm:cxn modelId="{8A88171E-235E-4DAE-B316-3E053063ACFF}" type="presOf" srcId="{4C518DCD-6F44-49AE-BB9C-74126758E214}" destId="{6AC44CA6-26D2-47DB-9C43-038A80B8E255}" srcOrd="0" destOrd="0" presId="urn:microsoft.com/office/officeart/2016/7/layout/BasicLinearProcessNumbered"/>
    <dgm:cxn modelId="{4A6D972C-9241-47B5-AEAA-8E97FE72AFE1}" type="presOf" srcId="{DC3104D4-99A7-4275-A2C9-EBF001B12533}" destId="{B435A30B-2BDC-42D0-91B4-2BCFA7F9BE2B}" srcOrd="1" destOrd="0" presId="urn:microsoft.com/office/officeart/2016/7/layout/BasicLinearProcessNumbered"/>
    <dgm:cxn modelId="{AD84523C-07A6-4371-A342-26166EDD41D9}" type="presOf" srcId="{136047FF-3ACA-4242-9A42-EDAACC86FF7B}" destId="{287E5E44-A811-48F6-B242-766558AA4458}" srcOrd="0" destOrd="0" presId="urn:microsoft.com/office/officeart/2016/7/layout/BasicLinearProcessNumbered"/>
    <dgm:cxn modelId="{CB30E665-C0DE-4036-8D87-19481A1DBD80}" type="presOf" srcId="{614A65CC-C74D-47DD-88D1-C73F8A42C47E}" destId="{A0D2B718-0196-4CD5-936B-11F3E9F3C49A}" srcOrd="0" destOrd="0" presId="urn:microsoft.com/office/officeart/2016/7/layout/BasicLinearProcessNumbered"/>
    <dgm:cxn modelId="{C770434D-DE2A-40A3-AFBE-05ACAE4839F1}" type="presOf" srcId="{DC3104D4-99A7-4275-A2C9-EBF001B12533}" destId="{078C961C-0945-4491-A112-53053D6341BB}" srcOrd="0" destOrd="0" presId="urn:microsoft.com/office/officeart/2016/7/layout/BasicLinearProcessNumbered"/>
    <dgm:cxn modelId="{C606F8D4-920F-436F-9141-E099070B4088}" type="presOf" srcId="{E355F7B6-762A-43B7-BCAB-CA5DBF3227C6}" destId="{F8947B14-7639-4E90-88A8-673C9706D685}" srcOrd="0" destOrd="0" presId="urn:microsoft.com/office/officeart/2016/7/layout/BasicLinearProcessNumbered"/>
    <dgm:cxn modelId="{CD1B6FD9-D6C5-4F50-84EC-8397D7FD9C65}" type="presOf" srcId="{ABD90A84-FDFD-4EE6-A813-A3531927D580}" destId="{6B9C3C6A-C8D7-4DAB-B9B2-081B09A6C2BE}" srcOrd="0" destOrd="0" presId="urn:microsoft.com/office/officeart/2016/7/layout/BasicLinearProcessNumbered"/>
    <dgm:cxn modelId="{9F4CEFF1-1307-4605-B3B5-33B8E96544AF}" srcId="{4C518DCD-6F44-49AE-BB9C-74126758E214}" destId="{DC3104D4-99A7-4275-A2C9-EBF001B12533}" srcOrd="0" destOrd="0" parTransId="{C12FA76E-9BDA-40BA-8FD9-F967AE6BDCED}" sibTransId="{E355F7B6-762A-43B7-BCAB-CA5DBF3227C6}"/>
    <dgm:cxn modelId="{44EF07F8-A1D0-4864-ABE5-7A8F9987FAAE}" srcId="{4C518DCD-6F44-49AE-BB9C-74126758E214}" destId="{614A65CC-C74D-47DD-88D1-C73F8A42C47E}" srcOrd="1" destOrd="0" parTransId="{B10C1783-B4ED-46CF-B1B9-9B4B650CFCF4}" sibTransId="{ABD90A84-FDFD-4EE6-A813-A3531927D580}"/>
    <dgm:cxn modelId="{9D5C4B63-64E1-43F7-AF4B-A2DE3326E0E7}" type="presParOf" srcId="{6AC44CA6-26D2-47DB-9C43-038A80B8E255}" destId="{4673C202-6724-41DE-8CB5-0FCE7DE0E2CD}" srcOrd="0" destOrd="0" presId="urn:microsoft.com/office/officeart/2016/7/layout/BasicLinearProcessNumbered"/>
    <dgm:cxn modelId="{643BE059-5472-496F-B3DE-7A03BB031981}" type="presParOf" srcId="{4673C202-6724-41DE-8CB5-0FCE7DE0E2CD}" destId="{078C961C-0945-4491-A112-53053D6341BB}" srcOrd="0" destOrd="0" presId="urn:microsoft.com/office/officeart/2016/7/layout/BasicLinearProcessNumbered"/>
    <dgm:cxn modelId="{2E8195C2-467C-4807-AA01-D5FFAF3FF262}" type="presParOf" srcId="{4673C202-6724-41DE-8CB5-0FCE7DE0E2CD}" destId="{F8947B14-7639-4E90-88A8-673C9706D685}" srcOrd="1" destOrd="0" presId="urn:microsoft.com/office/officeart/2016/7/layout/BasicLinearProcessNumbered"/>
    <dgm:cxn modelId="{3E9CF72E-E47B-4F88-8B64-06948C2598AC}" type="presParOf" srcId="{4673C202-6724-41DE-8CB5-0FCE7DE0E2CD}" destId="{14251896-933A-4E64-B805-8A67BCAE73EA}" srcOrd="2" destOrd="0" presId="urn:microsoft.com/office/officeart/2016/7/layout/BasicLinearProcessNumbered"/>
    <dgm:cxn modelId="{8F6B3B12-1A98-4A71-A463-1396FDCDF61D}" type="presParOf" srcId="{4673C202-6724-41DE-8CB5-0FCE7DE0E2CD}" destId="{B435A30B-2BDC-42D0-91B4-2BCFA7F9BE2B}" srcOrd="3" destOrd="0" presId="urn:microsoft.com/office/officeart/2016/7/layout/BasicLinearProcessNumbered"/>
    <dgm:cxn modelId="{A89A0AC7-F20F-4FAA-A3E7-13DC5B62A782}" type="presParOf" srcId="{6AC44CA6-26D2-47DB-9C43-038A80B8E255}" destId="{C207FBCF-1FD1-452B-81E9-CB5B49523394}" srcOrd="1" destOrd="0" presId="urn:microsoft.com/office/officeart/2016/7/layout/BasicLinearProcessNumbered"/>
    <dgm:cxn modelId="{CA55B9AD-01FF-43B2-8D64-B09F0AC2017A}" type="presParOf" srcId="{6AC44CA6-26D2-47DB-9C43-038A80B8E255}" destId="{F9A967F8-24DC-4B7E-BEB2-9C68ED372829}" srcOrd="2" destOrd="0" presId="urn:microsoft.com/office/officeart/2016/7/layout/BasicLinearProcessNumbered"/>
    <dgm:cxn modelId="{C90028C3-E1D0-48BD-B1E9-807C0AFAA5FA}" type="presParOf" srcId="{F9A967F8-24DC-4B7E-BEB2-9C68ED372829}" destId="{A0D2B718-0196-4CD5-936B-11F3E9F3C49A}" srcOrd="0" destOrd="0" presId="urn:microsoft.com/office/officeart/2016/7/layout/BasicLinearProcessNumbered"/>
    <dgm:cxn modelId="{2BE0BACB-2638-4F9D-8EE1-7C2359B5CF2C}" type="presParOf" srcId="{F9A967F8-24DC-4B7E-BEB2-9C68ED372829}" destId="{6B9C3C6A-C8D7-4DAB-B9B2-081B09A6C2BE}" srcOrd="1" destOrd="0" presId="urn:microsoft.com/office/officeart/2016/7/layout/BasicLinearProcessNumbered"/>
    <dgm:cxn modelId="{66D4FA3F-5C11-4ADE-9928-AA1B850ED760}" type="presParOf" srcId="{F9A967F8-24DC-4B7E-BEB2-9C68ED372829}" destId="{33433ACE-FD5B-4094-A8EC-A0E206DF95CB}" srcOrd="2" destOrd="0" presId="urn:microsoft.com/office/officeart/2016/7/layout/BasicLinearProcessNumbered"/>
    <dgm:cxn modelId="{A2AF3BF3-6077-4D96-9181-97760133F200}" type="presParOf" srcId="{F9A967F8-24DC-4B7E-BEB2-9C68ED372829}" destId="{169CB03E-87DC-499D-8AA8-8B85E2002137}" srcOrd="3" destOrd="0" presId="urn:microsoft.com/office/officeart/2016/7/layout/BasicLinearProcessNumbered"/>
    <dgm:cxn modelId="{889C60A6-7105-41D9-AA62-93AA95287504}" type="presParOf" srcId="{6AC44CA6-26D2-47DB-9C43-038A80B8E255}" destId="{B27C69BD-193A-4A42-95CA-B37337A69031}" srcOrd="3" destOrd="0" presId="urn:microsoft.com/office/officeart/2016/7/layout/BasicLinearProcessNumbered"/>
    <dgm:cxn modelId="{14A5A574-3531-4861-85D3-DB635D6148B8}" type="presParOf" srcId="{6AC44CA6-26D2-47DB-9C43-038A80B8E255}" destId="{612C4241-ADC3-4B43-858F-4F0457035297}" srcOrd="4" destOrd="0" presId="urn:microsoft.com/office/officeart/2016/7/layout/BasicLinearProcessNumbered"/>
    <dgm:cxn modelId="{BD59DA27-EE11-4F59-BB5F-F3767742DB3A}" type="presParOf" srcId="{612C4241-ADC3-4B43-858F-4F0457035297}" destId="{287E5E44-A811-48F6-B242-766558AA4458}" srcOrd="0" destOrd="0" presId="urn:microsoft.com/office/officeart/2016/7/layout/BasicLinearProcessNumbered"/>
    <dgm:cxn modelId="{7670A2A1-33C0-4063-A165-B5CE3CA2A464}" type="presParOf" srcId="{612C4241-ADC3-4B43-858F-4F0457035297}" destId="{B8235BD1-F213-47B3-94FE-D96BF91CFFED}" srcOrd="1" destOrd="0" presId="urn:microsoft.com/office/officeart/2016/7/layout/BasicLinearProcessNumbered"/>
    <dgm:cxn modelId="{5A2F85C8-3FBB-455F-8512-976640C903D3}" type="presParOf" srcId="{612C4241-ADC3-4B43-858F-4F0457035297}" destId="{C1849B09-ED82-43A5-BFE7-3DCC397610A7}" srcOrd="2" destOrd="0" presId="urn:microsoft.com/office/officeart/2016/7/layout/BasicLinearProcessNumbered"/>
    <dgm:cxn modelId="{0B2E3527-32DD-4186-8F0F-42AE27DCBC95}" type="presParOf" srcId="{612C4241-ADC3-4B43-858F-4F0457035297}" destId="{480B8CC5-FE7A-416F-9C8A-030049061AA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C961C-0945-4491-A112-53053D6341BB}">
      <dsp:nvSpPr>
        <dsp:cNvPr id="0" name=""/>
        <dsp:cNvSpPr/>
      </dsp:nvSpPr>
      <dsp:spPr>
        <a:xfrm>
          <a:off x="0" y="0"/>
          <a:ext cx="2478880" cy="31316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263" tIns="330200" rIns="1932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"/>
              <a:cs typeface="Times"/>
            </a:rPr>
            <a:t>Implement fully-functional system</a:t>
          </a:r>
          <a:endParaRPr lang="en-US" sz="2600" b="0" i="0" u="none" strike="noStrike" kern="1200" cap="none" baseline="0" noProof="0">
            <a:solidFill>
              <a:srgbClr val="010000"/>
            </a:solidFill>
            <a:latin typeface="Times"/>
            <a:cs typeface="Times"/>
          </a:endParaRPr>
        </a:p>
      </dsp:txBody>
      <dsp:txXfrm>
        <a:off x="0" y="1190008"/>
        <a:ext cx="2478880" cy="1878960"/>
      </dsp:txXfrm>
    </dsp:sp>
    <dsp:sp modelId="{F8947B14-7639-4E90-88A8-673C9706D685}">
      <dsp:nvSpPr>
        <dsp:cNvPr id="0" name=""/>
        <dsp:cNvSpPr/>
      </dsp:nvSpPr>
      <dsp:spPr>
        <a:xfrm>
          <a:off x="769700" y="313160"/>
          <a:ext cx="939480" cy="9394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46" tIns="12700" rIns="73246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907284" y="450744"/>
        <a:ext cx="664312" cy="664312"/>
      </dsp:txXfrm>
    </dsp:sp>
    <dsp:sp modelId="{14251896-933A-4E64-B805-8A67BCAE73EA}">
      <dsp:nvSpPr>
        <dsp:cNvPr id="0" name=""/>
        <dsp:cNvSpPr/>
      </dsp:nvSpPr>
      <dsp:spPr>
        <a:xfrm>
          <a:off x="0" y="3131529"/>
          <a:ext cx="2478880" cy="72"/>
        </a:xfrm>
        <a:prstGeom prst="rect">
          <a:avLst/>
        </a:prstGeom>
        <a:solidFill>
          <a:schemeClr val="accent2">
            <a:hueOff val="505987"/>
            <a:satOff val="-9572"/>
            <a:lumOff val="-667"/>
            <a:alphaOff val="0"/>
          </a:schemeClr>
        </a:solidFill>
        <a:ln w="15875" cap="flat" cmpd="sng" algn="ctr">
          <a:solidFill>
            <a:schemeClr val="accent2">
              <a:hueOff val="505987"/>
              <a:satOff val="-9572"/>
              <a:lumOff val="-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D2B718-0196-4CD5-936B-11F3E9F3C49A}">
      <dsp:nvSpPr>
        <dsp:cNvPr id="0" name=""/>
        <dsp:cNvSpPr/>
      </dsp:nvSpPr>
      <dsp:spPr>
        <a:xfrm>
          <a:off x="2726769" y="0"/>
          <a:ext cx="2478880" cy="3131601"/>
        </a:xfrm>
        <a:prstGeom prst="rect">
          <a:avLst/>
        </a:prstGeom>
        <a:solidFill>
          <a:schemeClr val="accent2">
            <a:tint val="40000"/>
            <a:alpha val="90000"/>
            <a:hueOff val="1762068"/>
            <a:satOff val="-29748"/>
            <a:lumOff val="-185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762068"/>
              <a:satOff val="-29748"/>
              <a:lumOff val="-18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263" tIns="330200" rIns="1932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"/>
              <a:cs typeface="Times"/>
            </a:rPr>
            <a:t>Refine device design</a:t>
          </a:r>
        </a:p>
      </dsp:txBody>
      <dsp:txXfrm>
        <a:off x="2726769" y="1190008"/>
        <a:ext cx="2478880" cy="1878960"/>
      </dsp:txXfrm>
    </dsp:sp>
    <dsp:sp modelId="{6B9C3C6A-C8D7-4DAB-B9B2-081B09A6C2BE}">
      <dsp:nvSpPr>
        <dsp:cNvPr id="0" name=""/>
        <dsp:cNvSpPr/>
      </dsp:nvSpPr>
      <dsp:spPr>
        <a:xfrm>
          <a:off x="3496469" y="313160"/>
          <a:ext cx="939480" cy="939480"/>
        </a:xfrm>
        <a:prstGeom prst="ellipse">
          <a:avLst/>
        </a:prstGeom>
        <a:solidFill>
          <a:schemeClr val="accent2">
            <a:hueOff val="1011974"/>
            <a:satOff val="-19145"/>
            <a:lumOff val="-1334"/>
            <a:alphaOff val="0"/>
          </a:schemeClr>
        </a:solidFill>
        <a:ln w="15875" cap="flat" cmpd="sng" algn="ctr">
          <a:solidFill>
            <a:schemeClr val="accent2">
              <a:hueOff val="1011974"/>
              <a:satOff val="-19145"/>
              <a:lumOff val="-1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46" tIns="12700" rIns="73246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3634053" y="450744"/>
        <a:ext cx="664312" cy="664312"/>
      </dsp:txXfrm>
    </dsp:sp>
    <dsp:sp modelId="{33433ACE-FD5B-4094-A8EC-A0E206DF95CB}">
      <dsp:nvSpPr>
        <dsp:cNvPr id="0" name=""/>
        <dsp:cNvSpPr/>
      </dsp:nvSpPr>
      <dsp:spPr>
        <a:xfrm>
          <a:off x="2726769" y="3131529"/>
          <a:ext cx="2478880" cy="72"/>
        </a:xfrm>
        <a:prstGeom prst="rect">
          <a:avLst/>
        </a:prstGeom>
        <a:solidFill>
          <a:schemeClr val="accent2">
            <a:hueOff val="1517960"/>
            <a:satOff val="-28717"/>
            <a:lumOff val="-2000"/>
            <a:alphaOff val="0"/>
          </a:schemeClr>
        </a:solidFill>
        <a:ln w="15875" cap="flat" cmpd="sng" algn="ctr">
          <a:solidFill>
            <a:schemeClr val="accent2">
              <a:hueOff val="1517960"/>
              <a:satOff val="-28717"/>
              <a:lumOff val="-2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7E5E44-A811-48F6-B242-766558AA4458}">
      <dsp:nvSpPr>
        <dsp:cNvPr id="0" name=""/>
        <dsp:cNvSpPr/>
      </dsp:nvSpPr>
      <dsp:spPr>
        <a:xfrm>
          <a:off x="5453538" y="0"/>
          <a:ext cx="2478880" cy="3131601"/>
        </a:xfrm>
        <a:prstGeom prst="rect">
          <a:avLst/>
        </a:prstGeom>
        <a:solidFill>
          <a:schemeClr val="accent2">
            <a:tint val="40000"/>
            <a:alpha val="90000"/>
            <a:hueOff val="3524137"/>
            <a:satOff val="-59496"/>
            <a:lumOff val="-370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524137"/>
              <a:satOff val="-59496"/>
              <a:lumOff val="-37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263" tIns="330200" rIns="19326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"/>
              <a:cs typeface="Times"/>
            </a:rPr>
            <a:t>Potentially test in outpatient therapy</a:t>
          </a:r>
        </a:p>
      </dsp:txBody>
      <dsp:txXfrm>
        <a:off x="5453538" y="1190008"/>
        <a:ext cx="2478880" cy="1878960"/>
      </dsp:txXfrm>
    </dsp:sp>
    <dsp:sp modelId="{B8235BD1-F213-47B3-94FE-D96BF91CFFED}">
      <dsp:nvSpPr>
        <dsp:cNvPr id="0" name=""/>
        <dsp:cNvSpPr/>
      </dsp:nvSpPr>
      <dsp:spPr>
        <a:xfrm>
          <a:off x="6223238" y="313160"/>
          <a:ext cx="939480" cy="939480"/>
        </a:xfrm>
        <a:prstGeom prst="ellipse">
          <a:avLst/>
        </a:prstGeom>
        <a:solidFill>
          <a:schemeClr val="accent2">
            <a:hueOff val="2023947"/>
            <a:satOff val="-38290"/>
            <a:lumOff val="-2667"/>
            <a:alphaOff val="0"/>
          </a:schemeClr>
        </a:solidFill>
        <a:ln w="15875" cap="flat" cmpd="sng" algn="ctr">
          <a:solidFill>
            <a:schemeClr val="accent2">
              <a:hueOff val="2023947"/>
              <a:satOff val="-38290"/>
              <a:lumOff val="-2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46" tIns="12700" rIns="73246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6360822" y="450744"/>
        <a:ext cx="664312" cy="664312"/>
      </dsp:txXfrm>
    </dsp:sp>
    <dsp:sp modelId="{C1849B09-ED82-43A5-BFE7-3DCC397610A7}">
      <dsp:nvSpPr>
        <dsp:cNvPr id="0" name=""/>
        <dsp:cNvSpPr/>
      </dsp:nvSpPr>
      <dsp:spPr>
        <a:xfrm>
          <a:off x="5453538" y="3131529"/>
          <a:ext cx="2478880" cy="72"/>
        </a:xfrm>
        <a:prstGeom prst="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15875" cap="flat" cmpd="sng" algn="ctr">
          <a:solidFill>
            <a:schemeClr val="accent2">
              <a:hueOff val="2529934"/>
              <a:satOff val="-47862"/>
              <a:lumOff val="-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2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36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9600" spc="-267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>
                <a:solidFill>
                  <a:srgbClr val="FFFEFF"/>
                </a:solidFill>
              </a:defRPr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5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79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1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92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782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0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5689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2844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6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920894" y="921019"/>
            <a:ext cx="5219585" cy="124685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Times New Roman"/>
                <a:cs typeface="Times New Roman"/>
              </a:rPr>
              <a:t>GAS (Gait Analysis System)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 b="1">
                <a:latin typeface="Times New Roman"/>
                <a:cs typeface="Times New Roman"/>
              </a:rPr>
              <a:t>TEAM MEMBERS:</a:t>
            </a:r>
            <a:endParaRPr lang="en-US" sz="1400">
              <a:latin typeface="Times New Roman"/>
              <a:cs typeface="Times New Roman"/>
            </a:endParaRPr>
          </a:p>
          <a:p>
            <a:pPr marL="0" lvl="0" indent="0" rtl="0">
              <a:spcBef>
                <a:spcPts val="200"/>
              </a:spcBef>
              <a:spcAft>
                <a:spcPts val="200"/>
              </a:spcAft>
              <a:buSzPts val="1300"/>
              <a:buNone/>
            </a:pPr>
            <a:r>
              <a:rPr lang="en-US" sz="1400">
                <a:latin typeface="Times New Roman"/>
                <a:cs typeface="Times New Roman"/>
              </a:rPr>
              <a:t>ZOE FOWLER, HOLIDAY GARRISON, RYAN HOPSON, MUAMMAR SAEED, CHRIS SLAGELL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533153" y="2040619"/>
            <a:ext cx="8157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0" i="1" u="none" strike="noStrike" cap="none">
                <a:solidFill>
                  <a:schemeClr val="bg1"/>
                </a:solidFill>
                <a:latin typeface="Times New Roman"/>
                <a:ea typeface="Calibri"/>
                <a:cs typeface="Calibri"/>
                <a:sym typeface="Calibri"/>
              </a:rPr>
              <a:t>Making physical therapy easier for everyone</a:t>
            </a:r>
            <a:endParaRPr lang="en-US" sz="1800" b="0" i="1" u="none" strike="noStrike" cap="none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7A736-579B-45D9-A0C4-4D9A426F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</p:spPr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3ED7-1E44-45EF-82A2-AFB60E711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783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977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Technical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6A1C02-DFEA-4E2F-992A-9B49B400A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288014"/>
              </p:ext>
            </p:extLst>
          </p:nvPr>
        </p:nvGraphicFramePr>
        <p:xfrm>
          <a:off x="456206" y="1194485"/>
          <a:ext cx="8207938" cy="37761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3969">
                  <a:extLst>
                    <a:ext uri="{9D8B030D-6E8A-4147-A177-3AD203B41FA5}">
                      <a16:colId xmlns:a16="http://schemas.microsoft.com/office/drawing/2014/main" val="1628813990"/>
                    </a:ext>
                  </a:extLst>
                </a:gridCol>
                <a:gridCol w="4103969">
                  <a:extLst>
                    <a:ext uri="{9D8B030D-6E8A-4147-A177-3AD203B41FA5}">
                      <a16:colId xmlns:a16="http://schemas.microsoft.com/office/drawing/2014/main" val="4099698262"/>
                    </a:ext>
                  </a:extLst>
                </a:gridCol>
              </a:tblGrid>
              <a:tr h="72086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437715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Battery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≥ 1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733084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Waist/Ankle Size [5], [6]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Waist: 91 – 111 cm</a:t>
                      </a: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Ankle: 19.7 - 24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4920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Frequency 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≤ 75 measurements per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353232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±5%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549703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Memory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≥ 1 hour's worth of data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1577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Practical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58EB1F-387B-4A58-860B-00179C49A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98622"/>
              </p:ext>
            </p:extLst>
          </p:nvPr>
        </p:nvGraphicFramePr>
        <p:xfrm>
          <a:off x="318052" y="1197665"/>
          <a:ext cx="8443188" cy="35929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14396">
                  <a:extLst>
                    <a:ext uri="{9D8B030D-6E8A-4147-A177-3AD203B41FA5}">
                      <a16:colId xmlns:a16="http://schemas.microsoft.com/office/drawing/2014/main" val="117221578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39257530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2531316551"/>
                    </a:ext>
                  </a:extLst>
                </a:gridCol>
              </a:tblGrid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621828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≤ 2.3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850145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Economic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~$150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193703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Clothing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Worn over a variety of clothing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006069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Health &amp; Safety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Wires will not be tripped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244741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Multiple types of data are measured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2358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Engineering Standards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D6F08B5-8839-4853-A35E-EBF6EA4AB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714440"/>
              </p:ext>
            </p:extLst>
          </p:nvPr>
        </p:nvGraphicFramePr>
        <p:xfrm>
          <a:off x="372717" y="1197665"/>
          <a:ext cx="8375325" cy="39096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1775">
                  <a:extLst>
                    <a:ext uri="{9D8B030D-6E8A-4147-A177-3AD203B41FA5}">
                      <a16:colId xmlns:a16="http://schemas.microsoft.com/office/drawing/2014/main" val="3430102151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987321032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3471734075"/>
                    </a:ext>
                  </a:extLst>
                </a:gridCol>
              </a:tblGrid>
              <a:tr h="7885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"/>
                        </a:rPr>
                        <a:t>Specific 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Standard 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Specification / 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13489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USB 2.0 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Universal Serial Bus Revision 2.0 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latin typeface="Times"/>
                        </a:rPr>
                        <a:t>USB 2.0 allows connection to the physical therapist’s app.</a:t>
                      </a:r>
                      <a:endParaRPr lang="en-US" sz="1700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724351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FDA Policy on Low-Risk General Wellness Products [9]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General Wellness: Policy for Low-Risk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GAS presents a low risk to the safety of users or other persons.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53053"/>
                  </a:ext>
                </a:extLst>
              </a:tr>
              <a:tr h="11685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HIPAA 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HIPAA Right of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latin typeface="Times"/>
                        </a:rPr>
                        <a:t>GAS does not submit user information to third parties. Users can ask their physical therapists for their recorded information at any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878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Design and Testing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6C40A7D-429A-4C72-A5DA-E79218FB4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5" r="4" b="4712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FEA9-FC32-4AA6-866B-564AFA85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4" y="2038026"/>
            <a:ext cx="2625898" cy="917474"/>
          </a:xfrm>
        </p:spPr>
        <p:txBody>
          <a:bodyPr/>
          <a:lstStyle/>
          <a:p>
            <a:r>
              <a:rPr lang="en-US" sz="3600">
                <a:latin typeface="Times New Roman"/>
                <a:cs typeface="Calibri Light"/>
              </a:rPr>
              <a:t>Design Overview</a:t>
            </a:r>
            <a:endParaRPr lang="en-US" sz="3600">
              <a:latin typeface="Times New Roman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5C8E87F-66A8-499B-AD3D-7CF734E0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54" y="998502"/>
            <a:ext cx="5003006" cy="33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CD08-1306-4C18-98B9-AB2A36BD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Times New Roman"/>
                <a:cs typeface="Calibri Light"/>
              </a:rPr>
              <a:t>Subsystem Prototypes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wearing, hat, bag&#10;&#10;Description automatically generated">
            <a:extLst>
              <a:ext uri="{FF2B5EF4-FFF2-40B4-BE49-F238E27FC236}">
                <a16:creationId xmlns:a16="http://schemas.microsoft.com/office/drawing/2014/main" id="{F5DBF55D-5F5F-45B3-B84D-21D3877C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5" y="1944152"/>
            <a:ext cx="2860631" cy="1717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AC821-8409-4E91-A36C-A7BD1F447B43}"/>
              </a:ext>
            </a:extLst>
          </p:cNvPr>
          <p:cNvSpPr txBox="1"/>
          <p:nvPr/>
        </p:nvSpPr>
        <p:spPr>
          <a:xfrm>
            <a:off x="1024003" y="3830617"/>
            <a:ext cx="1498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</a:rPr>
              <a:t>Belt Subsystem</a:t>
            </a:r>
          </a:p>
        </p:txBody>
      </p:sp>
      <p:pic>
        <p:nvPicPr>
          <p:cNvPr id="6" name="Picture 6" descr="A picture containing person, indoor, sitting, wearing&#10;&#10;Description automatically generated">
            <a:extLst>
              <a:ext uri="{FF2B5EF4-FFF2-40B4-BE49-F238E27FC236}">
                <a16:creationId xmlns:a16="http://schemas.microsoft.com/office/drawing/2014/main" id="{0995529D-7C2B-4127-AF23-3EBB2A8C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749" y="1307398"/>
            <a:ext cx="2469194" cy="2356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5DE22-9C21-4953-A600-E9FBC2B65434}"/>
              </a:ext>
            </a:extLst>
          </p:cNvPr>
          <p:cNvSpPr txBox="1"/>
          <p:nvPr/>
        </p:nvSpPr>
        <p:spPr>
          <a:xfrm>
            <a:off x="3458749" y="3830616"/>
            <a:ext cx="24691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</a:rPr>
              <a:t>Left Ankle Bracelet Subsystem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70E03-6318-4246-80AC-B6BB17EF5AEC}"/>
              </a:ext>
            </a:extLst>
          </p:cNvPr>
          <p:cNvSpPr txBox="1"/>
          <p:nvPr/>
        </p:nvSpPr>
        <p:spPr>
          <a:xfrm>
            <a:off x="6230132" y="3830615"/>
            <a:ext cx="25396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</a:rPr>
              <a:t>Right Ankle Bracelet Subsystem</a:t>
            </a:r>
          </a:p>
        </p:txBody>
      </p:sp>
      <p:pic>
        <p:nvPicPr>
          <p:cNvPr id="3" name="Picture 8" descr="A picture containing outdoor, sitting, small, laying&#10;&#10;Description automatically generated">
            <a:extLst>
              <a:ext uri="{FF2B5EF4-FFF2-40B4-BE49-F238E27FC236}">
                <a16:creationId xmlns:a16="http://schemas.microsoft.com/office/drawing/2014/main" id="{12631B5C-3FC9-4E97-8FEC-B3199DB84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76" b="21838"/>
          <a:stretch/>
        </p:blipFill>
        <p:spPr>
          <a:xfrm>
            <a:off x="6190321" y="1328389"/>
            <a:ext cx="2743200" cy="23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0AD95A-64E8-429A-8E93-FC08049E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4000">
                <a:solidFill>
                  <a:srgbClr val="FFFEFF"/>
                </a:solidFill>
                <a:latin typeface="Times New Roman"/>
                <a:cs typeface="Times New Roman"/>
              </a:rPr>
              <a:t>General Sensor Testing</a:t>
            </a:r>
          </a:p>
        </p:txBody>
      </p:sp>
    </p:spTree>
    <p:extLst>
      <p:ext uri="{BB962C8B-B14F-4D97-AF65-F5344CB8AC3E}">
        <p14:creationId xmlns:p14="http://schemas.microsoft.com/office/powerpoint/2010/main" val="155073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59A751-A119-4847-98B8-36B40CDA7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345"/>
              </p:ext>
            </p:extLst>
          </p:nvPr>
        </p:nvGraphicFramePr>
        <p:xfrm>
          <a:off x="167267" y="662105"/>
          <a:ext cx="862946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44">
                  <a:extLst>
                    <a:ext uri="{9D8B030D-6E8A-4147-A177-3AD203B41FA5}">
                      <a16:colId xmlns:a16="http://schemas.microsoft.com/office/drawing/2014/main" val="3780865095"/>
                    </a:ext>
                  </a:extLst>
                </a:gridCol>
                <a:gridCol w="1307436">
                  <a:extLst>
                    <a:ext uri="{9D8B030D-6E8A-4147-A177-3AD203B41FA5}">
                      <a16:colId xmlns:a16="http://schemas.microsoft.com/office/drawing/2014/main" val="1568954356"/>
                    </a:ext>
                  </a:extLst>
                </a:gridCol>
                <a:gridCol w="1569053">
                  <a:extLst>
                    <a:ext uri="{9D8B030D-6E8A-4147-A177-3AD203B41FA5}">
                      <a16:colId xmlns:a16="http://schemas.microsoft.com/office/drawing/2014/main" val="1017790104"/>
                    </a:ext>
                  </a:extLst>
                </a:gridCol>
                <a:gridCol w="1438244">
                  <a:extLst>
                    <a:ext uri="{9D8B030D-6E8A-4147-A177-3AD203B41FA5}">
                      <a16:colId xmlns:a16="http://schemas.microsoft.com/office/drawing/2014/main" val="3609423912"/>
                    </a:ext>
                  </a:extLst>
                </a:gridCol>
                <a:gridCol w="1438244">
                  <a:extLst>
                    <a:ext uri="{9D8B030D-6E8A-4147-A177-3AD203B41FA5}">
                      <a16:colId xmlns:a16="http://schemas.microsoft.com/office/drawing/2014/main" val="2475188059"/>
                    </a:ext>
                  </a:extLst>
                </a:gridCol>
                <a:gridCol w="1438244">
                  <a:extLst>
                    <a:ext uri="{9D8B030D-6E8A-4147-A177-3AD203B41FA5}">
                      <a16:colId xmlns:a16="http://schemas.microsoft.com/office/drawing/2014/main" val="2354133270"/>
                    </a:ext>
                  </a:extLst>
                </a:gridCol>
              </a:tblGrid>
              <a:tr h="88759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PIR 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Angle Relative to Sensor </a:t>
                      </a:r>
                      <a:r>
                        <a:rPr lang="en-US" sz="1800" b="1" i="0" u="none" strike="noStrike" noProof="0">
                          <a:latin typeface="Times New Roman"/>
                        </a:rPr>
                        <a:t>(°)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Distance from Sensor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Results (</a:t>
                      </a:r>
                      <a:r>
                        <a:rPr lang="en-US" err="1">
                          <a:latin typeface="Times New Roman"/>
                        </a:rPr>
                        <a:t>pirStat</a:t>
                      </a:r>
                      <a:r>
                        <a:rPr lang="en-US">
                          <a:latin typeface="Times New Roman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85189"/>
                  </a:ext>
                </a:extLst>
              </a:tr>
              <a:tr h="356777">
                <a:tc rowSpan="5"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Sunlight/ Clothing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0, 60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pirStat</a:t>
                      </a:r>
                      <a:r>
                        <a:rPr lang="en-US">
                          <a:latin typeface="Times New Roman"/>
                        </a:rPr>
                        <a:t>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8779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16925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278080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27958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13131"/>
                  </a:ext>
                </a:extLst>
              </a:tr>
              <a:tr h="356777">
                <a:tc rowSpan="5"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Sunlight/ Bare Skin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0, 60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Times New Roman"/>
                        </a:rPr>
                        <a:t>pirStat</a:t>
                      </a:r>
                      <a:r>
                        <a:rPr lang="en-US" sz="1800" b="0" i="0" u="none" strike="noStrike" noProof="0">
                          <a:latin typeface="Times New Roman"/>
                        </a:rPr>
                        <a:t> == 1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576480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052029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91883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075599"/>
                  </a:ext>
                </a:extLst>
              </a:tr>
              <a:tr h="356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0, 0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295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31F07F-0A00-4CA2-90D6-E2A55339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49" y="103520"/>
            <a:ext cx="8604235" cy="510738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PIR Sensor Testing</a:t>
            </a:r>
          </a:p>
        </p:txBody>
      </p:sp>
    </p:spTree>
    <p:extLst>
      <p:ext uri="{BB962C8B-B14F-4D97-AF65-F5344CB8AC3E}">
        <p14:creationId xmlns:p14="http://schemas.microsoft.com/office/powerpoint/2010/main" val="149505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59A751-A119-4847-98B8-36B40CDA7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366721"/>
              </p:ext>
            </p:extLst>
          </p:nvPr>
        </p:nvGraphicFramePr>
        <p:xfrm>
          <a:off x="167267" y="662105"/>
          <a:ext cx="862946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44">
                  <a:extLst>
                    <a:ext uri="{9D8B030D-6E8A-4147-A177-3AD203B41FA5}">
                      <a16:colId xmlns:a16="http://schemas.microsoft.com/office/drawing/2014/main" val="3780865095"/>
                    </a:ext>
                  </a:extLst>
                </a:gridCol>
                <a:gridCol w="1307437">
                  <a:extLst>
                    <a:ext uri="{9D8B030D-6E8A-4147-A177-3AD203B41FA5}">
                      <a16:colId xmlns:a16="http://schemas.microsoft.com/office/drawing/2014/main" val="1568954356"/>
                    </a:ext>
                  </a:extLst>
                </a:gridCol>
                <a:gridCol w="1569053">
                  <a:extLst>
                    <a:ext uri="{9D8B030D-6E8A-4147-A177-3AD203B41FA5}">
                      <a16:colId xmlns:a16="http://schemas.microsoft.com/office/drawing/2014/main" val="1017790104"/>
                    </a:ext>
                  </a:extLst>
                </a:gridCol>
                <a:gridCol w="1438244">
                  <a:extLst>
                    <a:ext uri="{9D8B030D-6E8A-4147-A177-3AD203B41FA5}">
                      <a16:colId xmlns:a16="http://schemas.microsoft.com/office/drawing/2014/main" val="3609423912"/>
                    </a:ext>
                  </a:extLst>
                </a:gridCol>
                <a:gridCol w="1438244">
                  <a:extLst>
                    <a:ext uri="{9D8B030D-6E8A-4147-A177-3AD203B41FA5}">
                      <a16:colId xmlns:a16="http://schemas.microsoft.com/office/drawing/2014/main" val="2475188059"/>
                    </a:ext>
                  </a:extLst>
                </a:gridCol>
                <a:gridCol w="1438244">
                  <a:extLst>
                    <a:ext uri="{9D8B030D-6E8A-4147-A177-3AD203B41FA5}">
                      <a16:colId xmlns:a16="http://schemas.microsoft.com/office/drawing/2014/main" val="2354133270"/>
                    </a:ext>
                  </a:extLst>
                </a:gridCol>
              </a:tblGrid>
              <a:tr h="8070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PIR 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Angle Relative to Sensor </a:t>
                      </a:r>
                      <a:r>
                        <a:rPr lang="en-US" sz="1800" b="1" i="0" u="none" strike="noStrike" noProof="0">
                          <a:latin typeface="Times New Roman"/>
                        </a:rPr>
                        <a:t>(°)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Distance from Sensor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Results (</a:t>
                      </a:r>
                      <a:r>
                        <a:rPr lang="en-US" err="1">
                          <a:latin typeface="Times New Roman"/>
                        </a:rPr>
                        <a:t>pirStat</a:t>
                      </a:r>
                      <a:r>
                        <a:rPr lang="en-US">
                          <a:latin typeface="Times New Roman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85189"/>
                  </a:ext>
                </a:extLst>
              </a:tr>
              <a:tr h="322827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Indoors/ Clothing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0, 60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latin typeface="Times New Roman"/>
                        </a:rPr>
                        <a:t>pirStat</a:t>
                      </a:r>
                      <a:r>
                        <a:rPr lang="en-US">
                          <a:latin typeface="Times New Roman"/>
                        </a:rPr>
                        <a:t>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8779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16925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278080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Pass,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27958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0, 0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13131"/>
                  </a:ext>
                </a:extLst>
              </a:tr>
              <a:tr h="322827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Indoors/Bare Skin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0, 60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Times New Roman"/>
                        </a:rPr>
                        <a:t>pirStat</a:t>
                      </a:r>
                      <a:r>
                        <a:rPr lang="en-US" sz="1800" b="0" i="0" u="none" strike="noStrike" noProof="0">
                          <a:latin typeface="Times New Roman"/>
                        </a:rPr>
                        <a:t> == 1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576480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052029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91883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Pass, 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075599"/>
                  </a:ext>
                </a:extLst>
              </a:tr>
              <a:tr h="322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0, 0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295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31F07F-0A00-4CA2-90D6-E2A55339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49" y="103520"/>
            <a:ext cx="8604235" cy="510738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PIR Sensor Testing (continued)</a:t>
            </a:r>
          </a:p>
        </p:txBody>
      </p:sp>
    </p:spTree>
    <p:extLst>
      <p:ext uri="{BB962C8B-B14F-4D97-AF65-F5344CB8AC3E}">
        <p14:creationId xmlns:p14="http://schemas.microsoft.com/office/powerpoint/2010/main" val="322020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40503A-00FA-4545-8EED-C038341A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06" y="1680015"/>
            <a:ext cx="1959097" cy="2612130"/>
          </a:xfrm>
          <a:prstGeom prst="rect">
            <a:avLst/>
          </a:prstGeom>
        </p:spPr>
      </p:pic>
      <p:pic>
        <p:nvPicPr>
          <p:cNvPr id="5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11EBC83-396E-40D6-AB23-98D947A9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32" y="1680390"/>
            <a:ext cx="1961066" cy="2612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3D043-5E6C-4FE3-B26B-417A9F9C7199}"/>
              </a:ext>
            </a:extLst>
          </p:cNvPr>
          <p:cNvSpPr txBox="1"/>
          <p:nvPr/>
        </p:nvSpPr>
        <p:spPr>
          <a:xfrm>
            <a:off x="1180578" y="4292512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Zoe Fowler (Team Lead &amp; Hardware Design – Ankle Bracelet Subsystem)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8D253-BBA6-43CF-9DD1-1DB3E57399B6}"/>
              </a:ext>
            </a:extLst>
          </p:cNvPr>
          <p:cNvSpPr txBox="1"/>
          <p:nvPr/>
        </p:nvSpPr>
        <p:spPr>
          <a:xfrm>
            <a:off x="5673996" y="4292511"/>
            <a:ext cx="20467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Chris Slagell (Hardware Design – Belt Subsystem and Subsystem Connection)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B4D8176-A19E-44D8-B3FF-778F7B28C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36092"/>
              </p:ext>
            </p:extLst>
          </p:nvPr>
        </p:nvGraphicFramePr>
        <p:xfrm>
          <a:off x="139390" y="808463"/>
          <a:ext cx="8944105" cy="433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821">
                  <a:extLst>
                    <a:ext uri="{9D8B030D-6E8A-4147-A177-3AD203B41FA5}">
                      <a16:colId xmlns:a16="http://schemas.microsoft.com/office/drawing/2014/main" val="639785865"/>
                    </a:ext>
                  </a:extLst>
                </a:gridCol>
                <a:gridCol w="1788821">
                  <a:extLst>
                    <a:ext uri="{9D8B030D-6E8A-4147-A177-3AD203B41FA5}">
                      <a16:colId xmlns:a16="http://schemas.microsoft.com/office/drawing/2014/main" val="1434369631"/>
                    </a:ext>
                  </a:extLst>
                </a:gridCol>
                <a:gridCol w="1788821">
                  <a:extLst>
                    <a:ext uri="{9D8B030D-6E8A-4147-A177-3AD203B41FA5}">
                      <a16:colId xmlns:a16="http://schemas.microsoft.com/office/drawing/2014/main" val="149263049"/>
                    </a:ext>
                  </a:extLst>
                </a:gridCol>
                <a:gridCol w="1788821">
                  <a:extLst>
                    <a:ext uri="{9D8B030D-6E8A-4147-A177-3AD203B41FA5}">
                      <a16:colId xmlns:a16="http://schemas.microsoft.com/office/drawing/2014/main" val="2154486393"/>
                    </a:ext>
                  </a:extLst>
                </a:gridCol>
                <a:gridCol w="1788821">
                  <a:extLst>
                    <a:ext uri="{9D8B030D-6E8A-4147-A177-3AD203B41FA5}">
                      <a16:colId xmlns:a16="http://schemas.microsoft.com/office/drawing/2014/main" val="2985858267"/>
                    </a:ext>
                  </a:extLst>
                </a:gridCol>
              </a:tblGrid>
              <a:tr h="6103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Actual Distance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Requirements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Returned Distance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Percent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28555"/>
                  </a:ext>
                </a:extLst>
              </a:tr>
              <a:tr h="61036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No Feedback/ Large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58384"/>
                  </a:ext>
                </a:extLst>
              </a:tr>
              <a:tr h="50975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24237"/>
                  </a:ext>
                </a:extLst>
              </a:tr>
              <a:tr h="50975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7.91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84368"/>
                  </a:ext>
                </a:extLst>
              </a:tr>
              <a:tr h="50975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32096"/>
                  </a:ext>
                </a:extLst>
              </a:tr>
              <a:tr h="50975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45754"/>
                  </a:ext>
                </a:extLst>
              </a:tr>
              <a:tr h="50975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98.60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57834"/>
                  </a:ext>
                </a:extLst>
              </a:tr>
              <a:tr h="50975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78756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8149015-0DA7-4262-BD91-807DED84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0" y="117458"/>
            <a:ext cx="8869076" cy="566494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 sz="3600">
                <a:solidFill>
                  <a:schemeClr val="bg1"/>
                </a:solidFill>
                <a:latin typeface="Times New Roman"/>
                <a:cs typeface="Calibri Light"/>
              </a:rPr>
              <a:t>Ultrasonic Sensor Testing</a:t>
            </a:r>
          </a:p>
        </p:txBody>
      </p:sp>
    </p:spTree>
    <p:extLst>
      <p:ext uri="{BB962C8B-B14F-4D97-AF65-F5344CB8AC3E}">
        <p14:creationId xmlns:p14="http://schemas.microsoft.com/office/powerpoint/2010/main" val="247415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1087FD-F036-484E-918E-CBA50D87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4000">
                <a:solidFill>
                  <a:srgbClr val="FFFEFF"/>
                </a:solidFill>
                <a:latin typeface="Times New Roman"/>
                <a:cs typeface="Times New Roman"/>
              </a:rPr>
              <a:t>Belt Subsystem Testing</a:t>
            </a:r>
          </a:p>
        </p:txBody>
      </p:sp>
    </p:spTree>
    <p:extLst>
      <p:ext uri="{BB962C8B-B14F-4D97-AF65-F5344CB8AC3E}">
        <p14:creationId xmlns:p14="http://schemas.microsoft.com/office/powerpoint/2010/main" val="295682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4F40C4-3B50-43ED-8317-E65DB97E0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283876"/>
              </p:ext>
            </p:extLst>
          </p:nvPr>
        </p:nvGraphicFramePr>
        <p:xfrm>
          <a:off x="70737" y="75395"/>
          <a:ext cx="9140174" cy="4986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522">
                  <a:extLst>
                    <a:ext uri="{9D8B030D-6E8A-4147-A177-3AD203B41FA5}">
                      <a16:colId xmlns:a16="http://schemas.microsoft.com/office/drawing/2014/main" val="1273815579"/>
                    </a:ext>
                  </a:extLst>
                </a:gridCol>
                <a:gridCol w="1142522">
                  <a:extLst>
                    <a:ext uri="{9D8B030D-6E8A-4147-A177-3AD203B41FA5}">
                      <a16:colId xmlns:a16="http://schemas.microsoft.com/office/drawing/2014/main" val="3295986652"/>
                    </a:ext>
                  </a:extLst>
                </a:gridCol>
                <a:gridCol w="977565">
                  <a:extLst>
                    <a:ext uri="{9D8B030D-6E8A-4147-A177-3AD203B41FA5}">
                      <a16:colId xmlns:a16="http://schemas.microsoft.com/office/drawing/2014/main" val="390938321"/>
                    </a:ext>
                  </a:extLst>
                </a:gridCol>
                <a:gridCol w="1278354">
                  <a:extLst>
                    <a:ext uri="{9D8B030D-6E8A-4147-A177-3AD203B41FA5}">
                      <a16:colId xmlns:a16="http://schemas.microsoft.com/office/drawing/2014/main" val="2169453345"/>
                    </a:ext>
                  </a:extLst>
                </a:gridCol>
                <a:gridCol w="1278355">
                  <a:extLst>
                    <a:ext uri="{9D8B030D-6E8A-4147-A177-3AD203B41FA5}">
                      <a16:colId xmlns:a16="http://schemas.microsoft.com/office/drawing/2014/main" val="1985575717"/>
                    </a:ext>
                  </a:extLst>
                </a:gridCol>
                <a:gridCol w="1035812">
                  <a:extLst>
                    <a:ext uri="{9D8B030D-6E8A-4147-A177-3AD203B41FA5}">
                      <a16:colId xmlns:a16="http://schemas.microsoft.com/office/drawing/2014/main" val="1644014271"/>
                    </a:ext>
                  </a:extLst>
                </a:gridCol>
                <a:gridCol w="1142522">
                  <a:extLst>
                    <a:ext uri="{9D8B030D-6E8A-4147-A177-3AD203B41FA5}">
                      <a16:colId xmlns:a16="http://schemas.microsoft.com/office/drawing/2014/main" val="389926795"/>
                    </a:ext>
                  </a:extLst>
                </a:gridCol>
                <a:gridCol w="1142522">
                  <a:extLst>
                    <a:ext uri="{9D8B030D-6E8A-4147-A177-3AD203B41FA5}">
                      <a16:colId xmlns:a16="http://schemas.microsoft.com/office/drawing/2014/main" val="2505616239"/>
                    </a:ext>
                  </a:extLst>
                </a:gridCol>
              </a:tblGrid>
              <a:tr h="145851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Actual Number of Arm Swings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Actual Total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Measured Number of Arm Swings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Measured Total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Percent Error for 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Percent Error for Arm Swing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07901"/>
                  </a:ext>
                </a:extLst>
              </a:tr>
              <a:tr h="587193">
                <a:tc rowSpan="3"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Right 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9.340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9.359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0.203%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087638"/>
                  </a:ext>
                </a:extLst>
              </a:tr>
              <a:tr h="587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12.480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12.592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0.897%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70357"/>
                  </a:ext>
                </a:extLst>
              </a:tr>
              <a:tr h="587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19.590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20.303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51921"/>
                  </a:ext>
                </a:extLst>
              </a:tr>
              <a:tr h="587193">
                <a:tc rowSpan="3"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Left 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6.178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11699"/>
                  </a:ext>
                </a:extLst>
              </a:tr>
              <a:tr h="587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12.260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12.841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00069"/>
                  </a:ext>
                </a:extLst>
              </a:tr>
              <a:tr h="587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18.960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19.470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8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782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814588-BB56-4AB2-95F3-9DFE78892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18978"/>
              </p:ext>
            </p:extLst>
          </p:nvPr>
        </p:nvGraphicFramePr>
        <p:xfrm>
          <a:off x="40005" y="36576"/>
          <a:ext cx="9112142" cy="5086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018">
                  <a:extLst>
                    <a:ext uri="{9D8B030D-6E8A-4147-A177-3AD203B41FA5}">
                      <a16:colId xmlns:a16="http://schemas.microsoft.com/office/drawing/2014/main" val="2546284898"/>
                    </a:ext>
                  </a:extLst>
                </a:gridCol>
                <a:gridCol w="1139018">
                  <a:extLst>
                    <a:ext uri="{9D8B030D-6E8A-4147-A177-3AD203B41FA5}">
                      <a16:colId xmlns:a16="http://schemas.microsoft.com/office/drawing/2014/main" val="2152722226"/>
                    </a:ext>
                  </a:extLst>
                </a:gridCol>
                <a:gridCol w="1062632">
                  <a:extLst>
                    <a:ext uri="{9D8B030D-6E8A-4147-A177-3AD203B41FA5}">
                      <a16:colId xmlns:a16="http://schemas.microsoft.com/office/drawing/2014/main" val="3077132966"/>
                    </a:ext>
                  </a:extLst>
                </a:gridCol>
                <a:gridCol w="1215403">
                  <a:extLst>
                    <a:ext uri="{9D8B030D-6E8A-4147-A177-3AD203B41FA5}">
                      <a16:colId xmlns:a16="http://schemas.microsoft.com/office/drawing/2014/main" val="852251821"/>
                    </a:ext>
                  </a:extLst>
                </a:gridCol>
                <a:gridCol w="1187648">
                  <a:extLst>
                    <a:ext uri="{9D8B030D-6E8A-4147-A177-3AD203B41FA5}">
                      <a16:colId xmlns:a16="http://schemas.microsoft.com/office/drawing/2014/main" val="3636210875"/>
                    </a:ext>
                  </a:extLst>
                </a:gridCol>
                <a:gridCol w="1090387">
                  <a:extLst>
                    <a:ext uri="{9D8B030D-6E8A-4147-A177-3AD203B41FA5}">
                      <a16:colId xmlns:a16="http://schemas.microsoft.com/office/drawing/2014/main" val="2970142718"/>
                    </a:ext>
                  </a:extLst>
                </a:gridCol>
                <a:gridCol w="1139018">
                  <a:extLst>
                    <a:ext uri="{9D8B030D-6E8A-4147-A177-3AD203B41FA5}">
                      <a16:colId xmlns:a16="http://schemas.microsoft.com/office/drawing/2014/main" val="104279269"/>
                    </a:ext>
                  </a:extLst>
                </a:gridCol>
                <a:gridCol w="1139018">
                  <a:extLst>
                    <a:ext uri="{9D8B030D-6E8A-4147-A177-3AD203B41FA5}">
                      <a16:colId xmlns:a16="http://schemas.microsoft.com/office/drawing/2014/main" val="4265601999"/>
                    </a:ext>
                  </a:extLst>
                </a:gridCol>
              </a:tblGrid>
              <a:tr h="1451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Actual Number of Arm Swings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Actual Total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Measured Number of Arm Swings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Measured Total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Percent Error for 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Percent Error for Arm Swing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57094"/>
                  </a:ext>
                </a:extLst>
              </a:tr>
              <a:tr h="1207869">
                <a:tc rowSpan="3"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Right and Left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11.050, 9.870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11.527, 10.198  </a:t>
                      </a: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4.32%, 3.32% </a:t>
                      </a: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0.00%, 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566295"/>
                  </a:ext>
                </a:extLst>
              </a:tr>
              <a:tr h="1207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10, 10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23.460, 25.900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10, 10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24.236, 26.227 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3.31%, 1.26% 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0.00%, 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6975"/>
                  </a:ext>
                </a:extLst>
              </a:tr>
              <a:tr h="1207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15, 15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39.910, 39.300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15, 15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41.574, 40.073 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4.17%, 1.97%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0.00%, 0.00%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0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11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55D8B7-9F2D-43E2-8B8A-E5C52539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rgbClr val="FFFEFF"/>
                </a:solidFill>
                <a:latin typeface="Times New Roman"/>
                <a:cs typeface="Times New Roman"/>
              </a:rPr>
              <a:t>Left Ankle Bracelet Subsystem Testing</a:t>
            </a:r>
          </a:p>
        </p:txBody>
      </p:sp>
    </p:spTree>
    <p:extLst>
      <p:ext uri="{BB962C8B-B14F-4D97-AF65-F5344CB8AC3E}">
        <p14:creationId xmlns:p14="http://schemas.microsoft.com/office/powerpoint/2010/main" val="235864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3BBEC6-F4B4-433E-949B-950876392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367292"/>
              </p:ext>
            </p:extLst>
          </p:nvPr>
        </p:nvGraphicFramePr>
        <p:xfrm>
          <a:off x="49814" y="31458"/>
          <a:ext cx="9067800" cy="504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950">
                  <a:extLst>
                    <a:ext uri="{9D8B030D-6E8A-4147-A177-3AD203B41FA5}">
                      <a16:colId xmlns:a16="http://schemas.microsoft.com/office/drawing/2014/main" val="2434968589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496736317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589798130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3450505519"/>
                    </a:ext>
                  </a:extLst>
                </a:gridCol>
              </a:tblGrid>
              <a:tr h="9111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Actual Step Speed (Steps/Minute)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Measured Step Speed (Steps/Minute)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Percent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98496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920099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626029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72.20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3.74%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7728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63.06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268634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71.21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16.22%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825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455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AD98C3-A935-4E8F-9193-37221612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rgbClr val="FFFEFF"/>
                </a:solidFill>
                <a:latin typeface="Times New Roman"/>
                <a:cs typeface="Times New Roman"/>
              </a:rPr>
              <a:t>Right Ankle Bracelet Subsystem Testing</a:t>
            </a:r>
          </a:p>
        </p:txBody>
      </p:sp>
    </p:spTree>
    <p:extLst>
      <p:ext uri="{BB962C8B-B14F-4D97-AF65-F5344CB8AC3E}">
        <p14:creationId xmlns:p14="http://schemas.microsoft.com/office/powerpoint/2010/main" val="744843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C33AA81-1C99-4543-AC43-09987215B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33989"/>
              </p:ext>
            </p:extLst>
          </p:nvPr>
        </p:nvGraphicFramePr>
        <p:xfrm>
          <a:off x="41284" y="31458"/>
          <a:ext cx="9067798" cy="5019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953">
                  <a:extLst>
                    <a:ext uri="{9D8B030D-6E8A-4147-A177-3AD203B41FA5}">
                      <a16:colId xmlns:a16="http://schemas.microsoft.com/office/drawing/2014/main" val="2829949378"/>
                    </a:ext>
                  </a:extLst>
                </a:gridCol>
                <a:gridCol w="1706646">
                  <a:extLst>
                    <a:ext uri="{9D8B030D-6E8A-4147-A177-3AD203B41FA5}">
                      <a16:colId xmlns:a16="http://schemas.microsoft.com/office/drawing/2014/main" val="1048742402"/>
                    </a:ext>
                  </a:extLst>
                </a:gridCol>
                <a:gridCol w="1409950">
                  <a:extLst>
                    <a:ext uri="{9D8B030D-6E8A-4147-A177-3AD203B41FA5}">
                      <a16:colId xmlns:a16="http://schemas.microsoft.com/office/drawing/2014/main" val="3294552286"/>
                    </a:ext>
                  </a:extLst>
                </a:gridCol>
                <a:gridCol w="1767138">
                  <a:extLst>
                    <a:ext uri="{9D8B030D-6E8A-4147-A177-3AD203B41FA5}">
                      <a16:colId xmlns:a16="http://schemas.microsoft.com/office/drawing/2014/main" val="286217359"/>
                    </a:ext>
                  </a:extLst>
                </a:gridCol>
                <a:gridCol w="1356811">
                  <a:extLst>
                    <a:ext uri="{9D8B030D-6E8A-4147-A177-3AD203B41FA5}">
                      <a16:colId xmlns:a16="http://schemas.microsoft.com/office/drawing/2014/main" val="114631284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1507709998"/>
                    </a:ext>
                  </a:extLst>
                </a:gridCol>
              </a:tblGrid>
              <a:tr h="125477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Actual Distance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Expected Number of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Measured Distance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Actual Number of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Percent Error for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85355"/>
                  </a:ext>
                </a:extLst>
              </a:tr>
              <a:tr h="125477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66409"/>
                  </a:ext>
                </a:extLst>
              </a:tr>
              <a:tr h="125477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42775"/>
                  </a:ext>
                </a:extLst>
              </a:tr>
              <a:tr h="125477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0.417%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6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28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CF5526-C3D4-4E83-9242-3B14A47E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4000">
                <a:solidFill>
                  <a:srgbClr val="FFFEFF"/>
                </a:solidFill>
                <a:latin typeface="Times New Roman"/>
                <a:cs typeface="Times New Roman"/>
              </a:rPr>
              <a:t>Outer Object Sensor Testing</a:t>
            </a:r>
          </a:p>
        </p:txBody>
      </p:sp>
    </p:spTree>
    <p:extLst>
      <p:ext uri="{BB962C8B-B14F-4D97-AF65-F5344CB8AC3E}">
        <p14:creationId xmlns:p14="http://schemas.microsoft.com/office/powerpoint/2010/main" val="2473206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A1B7A48-B4AB-4BBF-BFA8-111F26529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53650"/>
              </p:ext>
            </p:extLst>
          </p:nvPr>
        </p:nvGraphicFramePr>
        <p:xfrm>
          <a:off x="66874" y="48518"/>
          <a:ext cx="9035796" cy="505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949">
                  <a:extLst>
                    <a:ext uri="{9D8B030D-6E8A-4147-A177-3AD203B41FA5}">
                      <a16:colId xmlns:a16="http://schemas.microsoft.com/office/drawing/2014/main" val="3460631636"/>
                    </a:ext>
                  </a:extLst>
                </a:gridCol>
                <a:gridCol w="2258949">
                  <a:extLst>
                    <a:ext uri="{9D8B030D-6E8A-4147-A177-3AD203B41FA5}">
                      <a16:colId xmlns:a16="http://schemas.microsoft.com/office/drawing/2014/main" val="1687835957"/>
                    </a:ext>
                  </a:extLst>
                </a:gridCol>
                <a:gridCol w="2258949">
                  <a:extLst>
                    <a:ext uri="{9D8B030D-6E8A-4147-A177-3AD203B41FA5}">
                      <a16:colId xmlns:a16="http://schemas.microsoft.com/office/drawing/2014/main" val="1977032440"/>
                    </a:ext>
                  </a:extLst>
                </a:gridCol>
                <a:gridCol w="2258949">
                  <a:extLst>
                    <a:ext uri="{9D8B030D-6E8A-4147-A177-3AD203B41FA5}">
                      <a16:colId xmlns:a16="http://schemas.microsoft.com/office/drawing/2014/main" val="227694818"/>
                    </a:ext>
                  </a:extLst>
                </a:gridCol>
              </a:tblGrid>
              <a:tr h="38876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Range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Flag Raised (Yes/No)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78045"/>
                  </a:ext>
                </a:extLst>
              </a:tr>
              <a:tr h="388763">
                <a:tc rowSpan="4"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9425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71032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26782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59231"/>
                  </a:ext>
                </a:extLst>
              </a:tr>
              <a:tr h="388763">
                <a:tc rowSpan="4"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815930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37660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391826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Yes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077562"/>
                  </a:ext>
                </a:extLst>
              </a:tr>
              <a:tr h="388763"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Yes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519549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Yes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44056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Yes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02388"/>
                  </a:ext>
                </a:extLst>
              </a:tr>
              <a:tr h="388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Yes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Pass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243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40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ABC5996-4CAE-422A-94AF-3D27A91D5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-43" r="7509" b="108"/>
          <a:stretch/>
        </p:blipFill>
        <p:spPr>
          <a:xfrm>
            <a:off x="451684" y="1626546"/>
            <a:ext cx="1955297" cy="260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081C6-9596-4952-9C08-FD8A1D9BAADD}"/>
              </a:ext>
            </a:extLst>
          </p:cNvPr>
          <p:cNvSpPr txBox="1"/>
          <p:nvPr/>
        </p:nvSpPr>
        <p:spPr>
          <a:xfrm>
            <a:off x="455111" y="4238540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Muammar Saeed (Software Design – Smartphone Application)</a:t>
            </a:r>
          </a:p>
        </p:txBody>
      </p:sp>
      <p:pic>
        <p:nvPicPr>
          <p:cNvPr id="4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2DE706B2-0ACB-4C19-A099-4FE66810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48" y="1620120"/>
            <a:ext cx="1968500" cy="261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FD920-2712-4B1D-B274-85E40AE5ED0C}"/>
              </a:ext>
            </a:extLst>
          </p:cNvPr>
          <p:cNvSpPr txBox="1"/>
          <p:nvPr/>
        </p:nvSpPr>
        <p:spPr>
          <a:xfrm>
            <a:off x="3218839" y="4238540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Holiday Garrison</a:t>
            </a:r>
          </a:p>
          <a:p>
            <a:pPr algn="ctr"/>
            <a:r>
              <a:rPr lang="en-US" sz="1200" b="1">
                <a:latin typeface="Times"/>
              </a:rPr>
              <a:t>(Software Design – Sensor Detection)</a:t>
            </a:r>
          </a:p>
        </p:txBody>
      </p:sp>
      <p:pic>
        <p:nvPicPr>
          <p:cNvPr id="7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A20B08-62CD-480F-916B-A6595DF86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33" y="1620291"/>
            <a:ext cx="1967116" cy="2616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1CC894-6496-4C92-ACBC-3854EAAD06F8}"/>
              </a:ext>
            </a:extLst>
          </p:cNvPr>
          <p:cNvSpPr txBox="1"/>
          <p:nvPr/>
        </p:nvSpPr>
        <p:spPr>
          <a:xfrm>
            <a:off x="6201598" y="4238539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Ryan Hopson</a:t>
            </a:r>
          </a:p>
          <a:p>
            <a:pPr algn="ctr"/>
            <a:r>
              <a:rPr lang="en-US" sz="1200" b="1">
                <a:latin typeface="Times"/>
              </a:rPr>
              <a:t>(Software Design – Data Processing)</a:t>
            </a:r>
          </a:p>
        </p:txBody>
      </p:sp>
    </p:spTree>
    <p:extLst>
      <p:ext uri="{BB962C8B-B14F-4D97-AF65-F5344CB8AC3E}">
        <p14:creationId xmlns:p14="http://schemas.microsoft.com/office/powerpoint/2010/main" val="34659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73E5-0365-4E50-AA22-31AEA348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8" y="1762444"/>
            <a:ext cx="2880128" cy="1330541"/>
          </a:xfrm>
        </p:spPr>
        <p:txBody>
          <a:bodyPr>
            <a:noAutofit/>
          </a:bodyPr>
          <a:lstStyle/>
          <a:p>
            <a:r>
              <a:rPr lang="en-US">
                <a:latin typeface="Times New Roman"/>
                <a:cs typeface="Calibri Light"/>
              </a:rPr>
              <a:t>Adjustability Testing</a:t>
            </a:r>
            <a:endParaRPr lang="en-US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72C7-9937-4EC8-9A54-9178EAC51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 New Roman"/>
              </a:rPr>
              <a:t>The belt subsystem is 117 centimeters long and adjustable</a:t>
            </a:r>
            <a:endParaRPr lang="en-US">
              <a:latin typeface="Rockwell" panose="02060603020205020403"/>
              <a:cs typeface="Times New Roman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 New Roman"/>
              </a:rPr>
              <a:t>The left and right ankle bracelet subsystems are each 81 centimeters long and adjustable</a:t>
            </a:r>
          </a:p>
        </p:txBody>
      </p:sp>
    </p:spTree>
    <p:extLst>
      <p:ext uri="{BB962C8B-B14F-4D97-AF65-F5344CB8AC3E}">
        <p14:creationId xmlns:p14="http://schemas.microsoft.com/office/powerpoint/2010/main" val="57454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9A6A74-9930-43FC-9C88-09A802AC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rgbClr val="FFFEFF"/>
                </a:solidFill>
                <a:latin typeface="Times New Roman"/>
                <a:cs typeface="Times New Roman"/>
              </a:rPr>
              <a:t>Portability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4151426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5E2E89C-B2FE-4954-A860-0241547A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52324"/>
              </p:ext>
            </p:extLst>
          </p:nvPr>
        </p:nvGraphicFramePr>
        <p:xfrm>
          <a:off x="58344" y="39988"/>
          <a:ext cx="9067800" cy="508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950">
                  <a:extLst>
                    <a:ext uri="{9D8B030D-6E8A-4147-A177-3AD203B41FA5}">
                      <a16:colId xmlns:a16="http://schemas.microsoft.com/office/drawing/2014/main" val="498871741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553625877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10915073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2389531769"/>
                    </a:ext>
                  </a:extLst>
                </a:gridCol>
              </a:tblGrid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Component Weight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Number of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Total Weight 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63158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PIR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00917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481228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Ankle Bracelet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88307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Belt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03723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618769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300071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Memory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91363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>
                          <a:latin typeface="Time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>
                          <a:latin typeface="Times"/>
                        </a:rPr>
                        <a:t>463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2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089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3765FB-EF7B-4F78-842E-1DE958FF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rgbClr val="FFFEFF"/>
                </a:solidFill>
                <a:latin typeface="Times New Roman"/>
                <a:cs typeface="Times New Roman"/>
              </a:rPr>
              <a:t>Battery Life Testing</a:t>
            </a:r>
          </a:p>
        </p:txBody>
      </p:sp>
    </p:spTree>
    <p:extLst>
      <p:ext uri="{BB962C8B-B14F-4D97-AF65-F5344CB8AC3E}">
        <p14:creationId xmlns:p14="http://schemas.microsoft.com/office/powerpoint/2010/main" val="196335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7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6011"/>
            <a:ext cx="9144000" cy="420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C01F4142-5424-4F0E-82C9-62872191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0" y="1319698"/>
            <a:ext cx="4077446" cy="2507628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74E5918-6771-43EF-B708-63C06C46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52" y="1378331"/>
            <a:ext cx="4345335" cy="2586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C09CF3-8377-4DFC-A8F3-A369973EC4B4}"/>
              </a:ext>
            </a:extLst>
          </p:cNvPr>
          <p:cNvSpPr txBox="1"/>
          <p:nvPr/>
        </p:nvSpPr>
        <p:spPr>
          <a:xfrm>
            <a:off x="1262658" y="3887986"/>
            <a:ext cx="2198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</a:rPr>
              <a:t>(a) Voltage over one hour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36FF59-E158-49A5-9013-DE5C79FD12DE}"/>
              </a:ext>
            </a:extLst>
          </p:cNvPr>
          <p:cNvSpPr txBox="1"/>
          <p:nvPr/>
        </p:nvSpPr>
        <p:spPr>
          <a:xfrm>
            <a:off x="5611416" y="3887986"/>
            <a:ext cx="23681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</a:rPr>
              <a:t>(b) Current over one hour</a:t>
            </a:r>
          </a:p>
        </p:txBody>
      </p:sp>
    </p:spTree>
    <p:extLst>
      <p:ext uri="{BB962C8B-B14F-4D97-AF65-F5344CB8AC3E}">
        <p14:creationId xmlns:p14="http://schemas.microsoft.com/office/powerpoint/2010/main" val="22538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E443C8-B84E-4D1C-ADA4-4624D96E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rgbClr val="FFFEFF"/>
                </a:solidFill>
                <a:latin typeface="Times New Roman"/>
                <a:cs typeface="Times New Roman"/>
              </a:rPr>
              <a:t>LED Protocol Testing</a:t>
            </a:r>
          </a:p>
        </p:txBody>
      </p:sp>
    </p:spTree>
    <p:extLst>
      <p:ext uri="{BB962C8B-B14F-4D97-AF65-F5344CB8AC3E}">
        <p14:creationId xmlns:p14="http://schemas.microsoft.com/office/powerpoint/2010/main" val="268938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C8E083-F105-4458-A320-867D6776C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41892"/>
              </p:ext>
            </p:extLst>
          </p:nvPr>
        </p:nvGraphicFramePr>
        <p:xfrm>
          <a:off x="36778" y="137035"/>
          <a:ext cx="9067799" cy="4867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60">
                  <a:extLst>
                    <a:ext uri="{9D8B030D-6E8A-4147-A177-3AD203B41FA5}">
                      <a16:colId xmlns:a16="http://schemas.microsoft.com/office/drawing/2014/main" val="49887174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553625877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755433238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1109150732"/>
                    </a:ext>
                  </a:extLst>
                </a:gridCol>
                <a:gridCol w="1643044">
                  <a:extLst>
                    <a:ext uri="{9D8B030D-6E8A-4147-A177-3AD203B41FA5}">
                      <a16:colId xmlns:a16="http://schemas.microsoft.com/office/drawing/2014/main" val="2389531769"/>
                    </a:ext>
                  </a:extLst>
                </a:gridCol>
              </a:tblGrid>
              <a:tr h="555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Satisfactory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63158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Low Battery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Blink twice every two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00917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Full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Blink five times every two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481228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Sensors inoperable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Blink slowly continuously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88307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Sensors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On continuously</a:t>
                      </a:r>
                      <a:endParaRPr lang="en-US" err="1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03723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Sensors not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Off continuously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618769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Uploading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Blink LED 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300071"/>
                  </a:ext>
                </a:extLst>
              </a:tr>
              <a:tr h="5557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USB 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Blink LED slowly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91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053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E443C8-B84E-4D1C-ADA4-4624D96E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rgbClr val="FFFEFF"/>
                </a:solidFill>
                <a:latin typeface="Times New Roman"/>
                <a:cs typeface="Times New Roman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80370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3C060-E64D-4F14-B8E1-7173C50D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264" y="596645"/>
            <a:ext cx="3092804" cy="107499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400">
                <a:solidFill>
                  <a:schemeClr val="tx2"/>
                </a:solidFill>
                <a:latin typeface="Times"/>
                <a:cs typeface="Times"/>
              </a:rPr>
              <a:t>User Interface 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rgbClr val="F8014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71B1BC6-35A8-424D-913E-93A93541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3" y="720160"/>
            <a:ext cx="2008760" cy="3689604"/>
          </a:xfrm>
          <a:prstGeom prst="rect">
            <a:avLst/>
          </a:prstGeom>
          <a:ln w="12700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5AA69-B28D-4A6D-B073-DBA852E12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0362" y="1753791"/>
            <a:ext cx="3074706" cy="2758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buClr>
                <a:srgbClr val="F8014E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The UI should transfer data successfully with the upload button. </a:t>
            </a:r>
            <a:endParaRPr lang="en-US"/>
          </a:p>
          <a:p>
            <a:pPr marL="514350" indent="-285750">
              <a:buClr>
                <a:srgbClr val="F8014E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The UI design should display data of the last uploaded session on charts. </a:t>
            </a:r>
          </a:p>
          <a:p>
            <a:pPr marL="514350" indent="-285750">
              <a:buClr>
                <a:srgbClr val="F8014E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The physical therapists need to identify the walking progress.</a:t>
            </a:r>
          </a:p>
        </p:txBody>
      </p:sp>
    </p:spTree>
    <p:extLst>
      <p:ext uri="{BB962C8B-B14F-4D97-AF65-F5344CB8AC3E}">
        <p14:creationId xmlns:p14="http://schemas.microsoft.com/office/powerpoint/2010/main" val="2668771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125C-A6FC-4D91-A2ED-3C93BE7B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39" y="138568"/>
            <a:ext cx="8699194" cy="572700"/>
          </a:xfrm>
          <a:solidFill>
            <a:schemeClr val="accent1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"/>
                <a:cs typeface="Calibri Light"/>
              </a:rPr>
              <a:t>User Interface Testing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08DFFC7-6935-41BF-B2A5-9D811E69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606" y="1011307"/>
            <a:ext cx="2078266" cy="4114800"/>
          </a:xfrm>
          <a:prstGeom prst="rect">
            <a:avLst/>
          </a:prstGeom>
        </p:spPr>
      </p:pic>
      <p:pic>
        <p:nvPicPr>
          <p:cNvPr id="6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4419D7E0-7CF6-4B92-989A-FCE66A4F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44" y="1011307"/>
            <a:ext cx="2227359" cy="4114800"/>
          </a:xfrm>
          <a:prstGeom prst="rect">
            <a:avLst/>
          </a:prstGeom>
        </p:spPr>
      </p:pic>
      <p:pic>
        <p:nvPicPr>
          <p:cNvPr id="3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5B09BE-10ED-4BC9-B817-6C4CEE54A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88" y="1014413"/>
            <a:ext cx="20760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6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886200" y="476209"/>
            <a:ext cx="4776107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Faculty Advisor</a:t>
            </a:r>
            <a:endParaRPr lang="en-US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886200" y="1802514"/>
            <a:ext cx="4776107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Dr. James E. Fowler</a:t>
            </a:r>
            <a:endParaRPr lang="en-US"/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William L. Giles Distinguished Professor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Professor, Mississippi State University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Department of Electrical and Computer Engineering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B.S., M.S., Ph.D., Ohio State University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300"/>
              <a:buNone/>
            </a:pPr>
            <a:endParaRPr/>
          </a:p>
        </p:txBody>
      </p:sp>
      <p:pic>
        <p:nvPicPr>
          <p:cNvPr id="79" name="Google Shape;79;p16" descr="A person wearing a suit and ti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5" r="3670" b="-4"/>
          <a:stretch/>
        </p:blipFill>
        <p:spPr>
          <a:xfrm>
            <a:off x="20" y="-9096"/>
            <a:ext cx="3490702" cy="515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>
            <a:off x="4000560" y="1529429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99" name="Rectangle 29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0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2800">
                <a:solidFill>
                  <a:schemeClr val="bg1"/>
                </a:solidFill>
              </a:rPr>
              <a:t>Plans and Conclusions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C7766BDD-7E35-4C9A-B1D2-8CBD3DBB5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58" r="4" b="10500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2C5815-9991-45D0-8787-0ACFA8E68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493200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7" name="Google Shape;137;p23">
            <a:extLst>
              <a:ext uri="{FF2B5EF4-FFF2-40B4-BE49-F238E27FC236}">
                <a16:creationId xmlns:a16="http://schemas.microsoft.com/office/drawing/2014/main" id="{72A6F74A-AC4E-41ED-9E37-AB0B3ADC4B0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65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689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3F3F3F"/>
              </a:buClr>
              <a:buSzPts val="3000"/>
            </a:pPr>
            <a:r>
              <a:rPr lang="en-US" sz="4000">
                <a:solidFill>
                  <a:schemeClr val="bg1"/>
                </a:solidFill>
                <a:latin typeface="Times New Roman"/>
                <a:cs typeface="Times New Roman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184626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666474" y="2255656"/>
            <a:ext cx="2624234" cy="746305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600">
                <a:solidFill>
                  <a:srgbClr val="FFFEFF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C689D-8FB7-4FEB-89D9-3E81AC07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GAS provides a way to record gait-related data without a physical therapist</a:t>
            </a:r>
            <a:endParaRPr lang="en-US"/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The device makes the jobs of physical therapists easier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Users' physical therapy experiences are more helpful and productive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7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5625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605790" y="571956"/>
            <a:ext cx="7861139" cy="752949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200">
                <a:solidFill>
                  <a:schemeClr val="accent1"/>
                </a:solidFill>
                <a:latin typeface="Times"/>
                <a:cs typeface="Times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598135" y="2160497"/>
            <a:ext cx="8275070" cy="255968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[1] “MRI Non-Magnetic Transfer / Gait Belt.” [Online]. Available: https://www.ocelco.com/store/pc/MRI-Non-Magnetic-Transfer-Gait-Belt-p13096.htm [Accessed 30-Aug-2020].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[2] “Markers for gait analysis.” [Online]. Available: https://www.sciencephoto.com/media/1014006/view/markers-for-gait-analysis [Accessed 30-Aug-2020].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[3] "Woman is Walking." [Online]. Available: https://creazilla.com/nodes/22293-woman-is-walking-for-exercise-clipart [Accessed 30-Aug-2020].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[4] "Infrared Sensor Symbol." [Online]. Available: https://favpng.com/png_view/license-infrared-symbol-sensor-png/c6Bm1yxd [Accessed 30-Aug-2020].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[5] “</a:t>
            </a:r>
            <a:r>
              <a:rPr lang="en-US" sz="900" err="1">
                <a:latin typeface="Times"/>
                <a:cs typeface="Times"/>
              </a:rPr>
              <a:t>FastStats</a:t>
            </a:r>
            <a:r>
              <a:rPr lang="en-US" sz="900">
                <a:latin typeface="Times"/>
                <a:cs typeface="Times"/>
              </a:rPr>
              <a:t> - Body Measurements,” </a:t>
            </a:r>
            <a:r>
              <a:rPr lang="en-US" sz="900" i="1">
                <a:latin typeface="Times"/>
                <a:cs typeface="Times"/>
              </a:rPr>
              <a:t>Centers for Disease Control and Prevention</a:t>
            </a:r>
            <a:r>
              <a:rPr lang="en-US" sz="900">
                <a:latin typeface="Times"/>
                <a:cs typeface="Times"/>
              </a:rPr>
              <a:t>, 2020 [Online]. Available: https://www.cdc.gov/nchs/fastats/body-measurements.htm [Accessed 08-Sept-2020].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[6] “MIL-STD-1472D,” </a:t>
            </a:r>
            <a:r>
              <a:rPr lang="en-US" sz="900" i="1">
                <a:latin typeface="Times"/>
                <a:cs typeface="Times"/>
              </a:rPr>
              <a:t>Abbott Aerospace Technical Library</a:t>
            </a:r>
            <a:r>
              <a:rPr lang="en-US" sz="900">
                <a:latin typeface="Times"/>
                <a:cs typeface="Times"/>
              </a:rPr>
              <a:t>, 1989 [Online]. Available: https://www.abbottaerospace.com/wpdm-package/mil-std-1472d-human-engineering-design-criteria-for-military-systems-equipment-and-facilities/ [Accessed 07-Sept- 2020]. 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[7]  </a:t>
            </a:r>
            <a:r>
              <a:rPr lang="en-US" sz="900">
                <a:latin typeface="Times"/>
                <a:ea typeface="+mn-lt"/>
                <a:cs typeface="+mn-lt"/>
              </a:rPr>
              <a:t>Brach, J., Berlin, J., VanSwearingen, J., Newman, A. and Studenski, S., 2005. Too much or too little step width variability is associated with a fall history in older persons who walk at or near normal gait speed. </a:t>
            </a:r>
            <a:r>
              <a:rPr lang="en-US" sz="900" i="1">
                <a:latin typeface="Times"/>
                <a:ea typeface="+mn-lt"/>
                <a:cs typeface="+mn-lt"/>
              </a:rPr>
              <a:t>Journal of </a:t>
            </a:r>
            <a:r>
              <a:rPr lang="en-US" sz="900" i="1" err="1">
                <a:latin typeface="Times"/>
                <a:ea typeface="+mn-lt"/>
                <a:cs typeface="+mn-lt"/>
              </a:rPr>
              <a:t>NeuroEngineering</a:t>
            </a:r>
            <a:r>
              <a:rPr lang="en-US" sz="900" i="1">
                <a:latin typeface="Times"/>
                <a:ea typeface="+mn-lt"/>
                <a:cs typeface="+mn-lt"/>
              </a:rPr>
              <a:t> and Rehabilitation</a:t>
            </a:r>
            <a:r>
              <a:rPr lang="en-US" sz="900">
                <a:latin typeface="Times"/>
                <a:ea typeface="+mn-lt"/>
                <a:cs typeface="+mn-lt"/>
              </a:rPr>
              <a:t>, 2(1), p.21.</a:t>
            </a:r>
            <a:endParaRPr lang="en-US" sz="900">
              <a:latin typeface="Times"/>
              <a:cs typeface="Times"/>
            </a:endParaRP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[8] “Universal Serial Bus Specification,” 2000 [Online]. Available: http://sdpha2.ucsd.edu/Lab_Equip_Manuals/usb_20.pdf [Accessed: 06-Sept-2020].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[9] "General Wellness: Policy for Low Risk Devices Guidance for Industry and Food and Drug Administration Staff, " </a:t>
            </a:r>
            <a:r>
              <a:rPr lang="en-US" sz="900" i="1">
                <a:latin typeface="Times"/>
                <a:cs typeface="Times"/>
              </a:rPr>
              <a:t>U.S. Food and Drug Administration</a:t>
            </a:r>
            <a:r>
              <a:rPr lang="en-US" sz="900">
                <a:latin typeface="Times"/>
                <a:cs typeface="Times"/>
              </a:rPr>
              <a:t>, 2016 [Online]. Available: https://www.fda.gov/media/90652/download  [Accessed: 07-Nov-2020].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"/>
              </a:rPr>
              <a:t>[10] "Your Health Information, Your Rights," </a:t>
            </a:r>
            <a:r>
              <a:rPr lang="en-US" sz="900" i="1">
                <a:latin typeface="Times"/>
                <a:cs typeface="Times"/>
              </a:rPr>
              <a:t>The Office of the National Coordinator for Health Information Technology, </a:t>
            </a:r>
            <a:r>
              <a:rPr lang="en-US" sz="900">
                <a:latin typeface="Times"/>
                <a:cs typeface="Times"/>
              </a:rPr>
              <a:t>2017 [Online]. Available: https://www.healthit.gov/sites/default/files/YourHealthInformationYourRights_Infographic-Web.pdf [Accessed 07-Nov-2020].</a:t>
            </a:r>
          </a:p>
          <a:p>
            <a:pPr marL="165100" indent="-228600">
              <a:lnSpc>
                <a:spcPct val="110000"/>
              </a:lnSpc>
              <a:spcAft>
                <a:spcPts val="600"/>
              </a:spcAft>
              <a:buSzPct val="110000"/>
              <a:buFont typeface="Arial" panose="05000000000000000000" pitchFamily="2" charset="2"/>
              <a:buChar char="•"/>
            </a:pPr>
            <a:r>
              <a:rPr lang="en-US" sz="900">
                <a:latin typeface="Times"/>
                <a:cs typeface="Times New Roman"/>
              </a:rPr>
              <a:t>[11] "Computer with Positive Graph Clipart." Available: https://www.pinclipart.com/pindetail/ihboJxb_computer-with-positive-graph-clipart/ [Accessed 08/30/2020].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endParaRPr lang="en-US" sz="600"/>
          </a:p>
          <a:p>
            <a:pPr marL="0" indent="-228600">
              <a:lnSpc>
                <a:spcPct val="110000"/>
              </a:lnSpc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endParaRPr lang="en-US" sz="6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3F3F3F"/>
              </a:buClr>
              <a:buSzPts val="3000"/>
            </a:pPr>
            <a:r>
              <a:rPr lang="en-US" b="1">
                <a:latin typeface="Times New Roman"/>
                <a:cs typeface="Times New Roman"/>
              </a:rPr>
              <a:t>Appendix A:</a:t>
            </a:r>
            <a:r>
              <a:rPr lang="en-US">
                <a:latin typeface="Times New Roman"/>
                <a:cs typeface="Times New Roman"/>
              </a:rPr>
              <a:t> Target Audience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60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Outpatient therapy, home health, and inpatient rehabilitation</a:t>
            </a:r>
            <a:endParaRPr lang="en-US"/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Sensors measure average step time, average step width, average arm swing time, and relative position of arms and legs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Useful for determining if patient is a fall risk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Presents averages in a graph as they change over time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Other information reported in tables</a:t>
            </a:r>
          </a:p>
          <a:p>
            <a:pPr marL="412750" indent="-285750">
              <a:lnSpc>
                <a:spcPct val="90000"/>
              </a:lnSpc>
              <a:buSzPts val="1600"/>
              <a:buFont typeface="Arial" panose="05000000000000000000" pitchFamily="2" charset="2"/>
              <a:buChar char="•"/>
            </a:pPr>
            <a:endParaRPr lang="en-US">
              <a:latin typeface="Times New Roman"/>
              <a:cs typeface="Times"/>
            </a:endParaRPr>
          </a:p>
        </p:txBody>
      </p:sp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raphic 4" descr="Man with cane">
            <a:extLst>
              <a:ext uri="{FF2B5EF4-FFF2-40B4-BE49-F238E27FC236}">
                <a16:creationId xmlns:a16="http://schemas.microsoft.com/office/drawing/2014/main" id="{20767C1E-B037-46FC-A283-DEDFC1A8F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281" y="150683"/>
            <a:ext cx="837736" cy="851675"/>
          </a:xfrm>
          <a:prstGeom prst="rect">
            <a:avLst/>
          </a:prstGeom>
        </p:spPr>
      </p:pic>
      <p:pic>
        <p:nvPicPr>
          <p:cNvPr id="5" name="Google Shape;123;p21">
            <a:extLst>
              <a:ext uri="{FF2B5EF4-FFF2-40B4-BE49-F238E27FC236}">
                <a16:creationId xmlns:a16="http://schemas.microsoft.com/office/drawing/2014/main" id="{E0E9C48B-7EC9-4F0D-A7C8-04E9AEF2CCF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5456" y="3138848"/>
            <a:ext cx="1704744" cy="14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4;p21">
            <a:extLst>
              <a:ext uri="{FF2B5EF4-FFF2-40B4-BE49-F238E27FC236}">
                <a16:creationId xmlns:a16="http://schemas.microsoft.com/office/drawing/2014/main" id="{CA67F6F0-A108-4D76-96D5-708C238AC0FB}"/>
              </a:ext>
            </a:extLst>
          </p:cNvPr>
          <p:cNvSpPr txBox="1"/>
          <p:nvPr/>
        </p:nvSpPr>
        <p:spPr>
          <a:xfrm>
            <a:off x="7527421" y="4635073"/>
            <a:ext cx="4857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473C"/>
                </a:solidFill>
              </a:rPr>
              <a:t>[11]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4253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73E5-0365-4E50-AA22-31AEA348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19" y="1856389"/>
            <a:ext cx="2880128" cy="1330541"/>
          </a:xfrm>
        </p:spPr>
        <p:txBody>
          <a:bodyPr>
            <a:noAutofit/>
          </a:bodyPr>
          <a:lstStyle/>
          <a:p>
            <a:r>
              <a:rPr lang="en-US">
                <a:latin typeface="Times New Roman"/>
                <a:cs typeface="Calibri Light"/>
              </a:rPr>
              <a:t>Appendix B: LED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72C7-9937-4EC8-9A54-9178EAC51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599" y="-114408"/>
            <a:ext cx="4711405" cy="3936467"/>
          </a:xfrm>
        </p:spPr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 New Roman"/>
              </a:rPr>
              <a:t>Since there are only two LEDs, state control is shared. A priority is set for each LED type if multiple states are active.</a:t>
            </a:r>
          </a:p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5323F5-5A07-4D26-9013-80352D6D8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51469"/>
              </p:ext>
            </p:extLst>
          </p:nvPr>
        </p:nvGraphicFramePr>
        <p:xfrm>
          <a:off x="3480484" y="2130618"/>
          <a:ext cx="5618071" cy="2978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816">
                  <a:extLst>
                    <a:ext uri="{9D8B030D-6E8A-4147-A177-3AD203B41FA5}">
                      <a16:colId xmlns:a16="http://schemas.microsoft.com/office/drawing/2014/main" val="3555892272"/>
                    </a:ext>
                  </a:extLst>
                </a:gridCol>
                <a:gridCol w="1955448">
                  <a:extLst>
                    <a:ext uri="{9D8B030D-6E8A-4147-A177-3AD203B41FA5}">
                      <a16:colId xmlns:a16="http://schemas.microsoft.com/office/drawing/2014/main" val="906603402"/>
                    </a:ext>
                  </a:extLst>
                </a:gridCol>
                <a:gridCol w="1175807">
                  <a:extLst>
                    <a:ext uri="{9D8B030D-6E8A-4147-A177-3AD203B41FA5}">
                      <a16:colId xmlns:a16="http://schemas.microsoft.com/office/drawing/2014/main" val="4175072667"/>
                    </a:ext>
                  </a:extLst>
                </a:gridCol>
              </a:tblGrid>
              <a:tr h="3596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LED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4489"/>
                  </a:ext>
                </a:extLst>
              </a:tr>
              <a:tr h="359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Low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857749"/>
                  </a:ext>
                </a:extLst>
              </a:tr>
              <a:tr h="3596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Full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46393"/>
                  </a:ext>
                </a:extLst>
              </a:tr>
              <a:tr h="3596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Sensors inoperable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131081"/>
                  </a:ext>
                </a:extLst>
              </a:tr>
              <a:tr h="359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Uploading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73550"/>
                  </a:ext>
                </a:extLst>
              </a:tr>
              <a:tr h="3596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USB 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48832"/>
                  </a:ext>
                </a:extLst>
              </a:tr>
              <a:tr h="4176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Sensors not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97172"/>
                  </a:ext>
                </a:extLst>
              </a:tr>
              <a:tr h="359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Sensors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0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5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3946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External Advisor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563877"/>
            <a:ext cx="3999900" cy="32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Tracy Blackstock</a:t>
            </a:r>
            <a:endParaRPr lang="en-US" sz="16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Physical Therapist, Sta-Home Health &amp; Hospice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B.S., University of Iowa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M.P.T., University of Miami</a:t>
            </a:r>
          </a:p>
          <a:p>
            <a:pPr indent="-311150">
              <a:lnSpc>
                <a:spcPct val="150000"/>
              </a:lnSpc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Calibri"/>
              </a:rPr>
              <a:t>D.P.T., A. T. Still University</a:t>
            </a:r>
          </a:p>
          <a:p>
            <a:pPr indent="-228600">
              <a:lnSpc>
                <a:spcPct val="114999"/>
              </a:lnSpc>
              <a:buSzPts val="1300"/>
              <a:buNone/>
            </a:pPr>
            <a:endParaRPr lang="en-US">
              <a:cs typeface="Calibri" panose="020F0502020204030204"/>
            </a:endParaRPr>
          </a:p>
        </p:txBody>
      </p:sp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B1147525-394F-49A0-BF5E-E1BDD653D8A0}"/>
              </a:ext>
            </a:extLst>
          </p:cNvPr>
          <p:cNvCxnSpPr/>
          <p:nvPr/>
        </p:nvCxnSpPr>
        <p:spPr>
          <a:xfrm>
            <a:off x="143424" y="1241037"/>
            <a:ext cx="4065519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4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FB853342-7A31-44A6-9F1C-B920998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407" y="1865"/>
            <a:ext cx="4750593" cy="5139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Problem and Solution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2640E65-DC53-4830-9332-74722878F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74" r="4" b="441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Problem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690150" y="1284558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Gait analysis helps physical therapists assess ability to walk</a:t>
            </a:r>
            <a:endParaRPr lang="en-US">
              <a:latin typeface="Times"/>
              <a:cs typeface="Times"/>
            </a:endParaRP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Important for correcting injuries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Useful for determining if patient is a fall risk</a:t>
            </a:r>
            <a:endParaRPr lang="en-US" sz="1600">
              <a:latin typeface="Times New Roman"/>
              <a:cs typeface="Times"/>
            </a:endParaRP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No method to monitor patients between therapy sessions</a:t>
            </a: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112" name="Google Shape;112;p20"/>
          <p:cNvSpPr txBox="1"/>
          <p:nvPr/>
        </p:nvSpPr>
        <p:spPr>
          <a:xfrm>
            <a:off x="1830170" y="4531388"/>
            <a:ext cx="441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6687585" y="4501238"/>
            <a:ext cx="441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pic>
        <p:nvPicPr>
          <p:cNvPr id="114" name="Google Shape;114;p20" descr="A person and person posing for a pictu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754" r="-689" b="17065"/>
          <a:stretch/>
        </p:blipFill>
        <p:spPr>
          <a:xfrm>
            <a:off x="1025912" y="2914650"/>
            <a:ext cx="2038982" cy="16187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15" name="Google Shape;115;p20" descr="A picture containing person, photo, wearing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486" y="3029200"/>
            <a:ext cx="2262304" cy="1510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Graphic 2" descr="Artificial Intelligence">
            <a:extLst>
              <a:ext uri="{FF2B5EF4-FFF2-40B4-BE49-F238E27FC236}">
                <a16:creationId xmlns:a16="http://schemas.microsoft.com/office/drawing/2014/main" id="{318D5DF3-23A0-4769-A14F-24DFA159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4918" y="266104"/>
            <a:ext cx="717947" cy="709018"/>
          </a:xfrm>
          <a:prstGeom prst="rect">
            <a:avLst/>
          </a:prstGeom>
        </p:spPr>
      </p:pic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A9316E33-E8A9-4359-9DED-688AD5720F09}"/>
              </a:ext>
            </a:extLst>
          </p:cNvPr>
          <p:cNvCxnSpPr/>
          <p:nvPr/>
        </p:nvCxnSpPr>
        <p:spPr>
          <a:xfrm>
            <a:off x="407156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Solution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GAS is used for gait performance analysis</a:t>
            </a:r>
            <a:endParaRPr lang="en-US" sz="1600"/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Comprised of a comfortable belt and two snug ankle bracelets</a:t>
            </a:r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Uses sensors to record important walking data from the user</a:t>
            </a:r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Physical therapists can connect to GAS via USB with no required training</a:t>
            </a:r>
          </a:p>
        </p:txBody>
      </p:sp>
      <p:sp>
        <p:nvSpPr>
          <p:cNvPr id="122" name="Google Shape;122;p21"/>
          <p:cNvSpPr txBox="1"/>
          <p:nvPr/>
        </p:nvSpPr>
        <p:spPr>
          <a:xfrm>
            <a:off x="1443038" y="4565378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/>
          </a:p>
        </p:txBody>
      </p:sp>
      <p:pic>
        <p:nvPicPr>
          <p:cNvPr id="125" name="Google Shape;125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2909" y="2955848"/>
            <a:ext cx="1707651" cy="166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6672743" y="4565376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/>
          </a:p>
        </p:txBody>
      </p:sp>
      <p:pic>
        <p:nvPicPr>
          <p:cNvPr id="127" name="Google Shape;127;p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647" y="2993231"/>
            <a:ext cx="895113" cy="1585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5625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D9516-FACC-4249-83A5-227C699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3" y="402292"/>
            <a:ext cx="7861139" cy="752949"/>
          </a:xfrm>
        </p:spPr>
        <p:txBody>
          <a:bodyPr vert="horz" lIns="228600" tIns="228600" rIns="228600" bIns="228600" rtlCol="0" anchor="ctr">
            <a:noAutofit/>
          </a:bodyPr>
          <a:lstStyle/>
          <a:p>
            <a:pPr algn="l">
              <a:spcBef>
                <a:spcPct val="0"/>
              </a:spcBef>
            </a:pPr>
            <a:r>
              <a:rPr lang="en-US">
                <a:solidFill>
                  <a:schemeClr val="accent1"/>
                </a:solidFill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F49F8BE-8F6B-4DD3-9D0C-7C4C8C6A550F}"/>
              </a:ext>
            </a:extLst>
          </p:cNvPr>
          <p:cNvSpPr/>
          <p:nvPr/>
        </p:nvSpPr>
        <p:spPr>
          <a:xfrm>
            <a:off x="904527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4F2472-E102-4B79-8FD1-77EDCFA8E8D6}"/>
              </a:ext>
            </a:extLst>
          </p:cNvPr>
          <p:cNvSpPr/>
          <p:nvPr/>
        </p:nvSpPr>
        <p:spPr>
          <a:xfrm>
            <a:off x="3549220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42BC5CE9-3CF2-4667-9DB3-AF4A43A437C5}"/>
              </a:ext>
            </a:extLst>
          </p:cNvPr>
          <p:cNvSpPr/>
          <p:nvPr/>
        </p:nvSpPr>
        <p:spPr>
          <a:xfrm>
            <a:off x="2727990" y="2768392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D328CBD-E1AA-4955-99E3-F1A8C9A78DA3}"/>
              </a:ext>
            </a:extLst>
          </p:cNvPr>
          <p:cNvSpPr/>
          <p:nvPr/>
        </p:nvSpPr>
        <p:spPr>
          <a:xfrm>
            <a:off x="5301244" y="2765883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633E617-A6E4-4FAF-B7F0-259EA3080CDA}"/>
              </a:ext>
            </a:extLst>
          </p:cNvPr>
          <p:cNvSpPr/>
          <p:nvPr/>
        </p:nvSpPr>
        <p:spPr>
          <a:xfrm>
            <a:off x="6162708" y="2552103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523607-823A-42BD-B980-B2D42C7C6154}"/>
              </a:ext>
            </a:extLst>
          </p:cNvPr>
          <p:cNvSpPr txBox="1"/>
          <p:nvPr/>
        </p:nvSpPr>
        <p:spPr>
          <a:xfrm>
            <a:off x="1097407" y="2862294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Constraints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C0D434-F594-4885-90C0-303C4A7381E4}"/>
              </a:ext>
            </a:extLst>
          </p:cNvPr>
          <p:cNvSpPr txBox="1"/>
          <p:nvPr/>
        </p:nvSpPr>
        <p:spPr>
          <a:xfrm>
            <a:off x="3717999" y="2709941"/>
            <a:ext cx="1135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Design &amp; Testing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D4FC00-0FE9-472C-80ED-ACA9FE7CB3DF}"/>
              </a:ext>
            </a:extLst>
          </p:cNvPr>
          <p:cNvSpPr txBox="1"/>
          <p:nvPr/>
        </p:nvSpPr>
        <p:spPr>
          <a:xfrm>
            <a:off x="6354972" y="2712570"/>
            <a:ext cx="1135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Plans &amp; Conclusion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45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Atlas</vt:lpstr>
      <vt:lpstr>GAS (Gait Analysis System)</vt:lpstr>
      <vt:lpstr>Team Members</vt:lpstr>
      <vt:lpstr>Team Members</vt:lpstr>
      <vt:lpstr>Faculty Advisor</vt:lpstr>
      <vt:lpstr>External Advisor</vt:lpstr>
      <vt:lpstr>Problem and Solution</vt:lpstr>
      <vt:lpstr>Problem</vt:lpstr>
      <vt:lpstr>Solution</vt:lpstr>
      <vt:lpstr>Outline</vt:lpstr>
      <vt:lpstr>Constraints</vt:lpstr>
      <vt:lpstr>Technical Constraints</vt:lpstr>
      <vt:lpstr>Practical Constraints</vt:lpstr>
      <vt:lpstr>Engineering Standards</vt:lpstr>
      <vt:lpstr>Design and Testing</vt:lpstr>
      <vt:lpstr>Design Overview</vt:lpstr>
      <vt:lpstr>Subsystem Prototypes</vt:lpstr>
      <vt:lpstr>General Sensor Testing</vt:lpstr>
      <vt:lpstr>PIR Sensor Testing</vt:lpstr>
      <vt:lpstr>PIR Sensor Testing (continued)</vt:lpstr>
      <vt:lpstr>Ultrasonic Sensor Testing</vt:lpstr>
      <vt:lpstr>Belt Subsystem Testing</vt:lpstr>
      <vt:lpstr>PowerPoint Presentation</vt:lpstr>
      <vt:lpstr>PowerPoint Presentation</vt:lpstr>
      <vt:lpstr>Left Ankle Bracelet Subsystem Testing</vt:lpstr>
      <vt:lpstr>PowerPoint Presentation</vt:lpstr>
      <vt:lpstr>Right Ankle Bracelet Subsystem Testing</vt:lpstr>
      <vt:lpstr>PowerPoint Presentation</vt:lpstr>
      <vt:lpstr>Outer Object Sensor Testing</vt:lpstr>
      <vt:lpstr>PowerPoint Presentation</vt:lpstr>
      <vt:lpstr>Adjustability Testing</vt:lpstr>
      <vt:lpstr>Portability Testing</vt:lpstr>
      <vt:lpstr>PowerPoint Presentation</vt:lpstr>
      <vt:lpstr>Battery Life Testing</vt:lpstr>
      <vt:lpstr>PowerPoint Presentation</vt:lpstr>
      <vt:lpstr>LED Protocol Testing</vt:lpstr>
      <vt:lpstr>PowerPoint Presentation</vt:lpstr>
      <vt:lpstr>User Interface</vt:lpstr>
      <vt:lpstr>User Interface Design</vt:lpstr>
      <vt:lpstr>User Interface Testing</vt:lpstr>
      <vt:lpstr>Plans and Conclusions</vt:lpstr>
      <vt:lpstr>PowerPoint Presentation</vt:lpstr>
      <vt:lpstr>Conclusion</vt:lpstr>
      <vt:lpstr>References</vt:lpstr>
      <vt:lpstr>Appendix A: Target Audience</vt:lpstr>
      <vt:lpstr>Appendix B: LED Protocol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(Gait Analysis System)</dc:title>
  <cp:revision>3</cp:revision>
  <dcterms:modified xsi:type="dcterms:W3CDTF">2020-11-15T03:49:05Z</dcterms:modified>
</cp:coreProperties>
</file>